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573" r:id="rId4"/>
    <p:sldId id="600" r:id="rId5"/>
    <p:sldId id="601" r:id="rId6"/>
    <p:sldId id="597" r:id="rId7"/>
    <p:sldId id="598" r:id="rId8"/>
    <p:sldId id="599" r:id="rId9"/>
    <p:sldId id="612" r:id="rId10"/>
    <p:sldId id="613" r:id="rId11"/>
    <p:sldId id="569" r:id="rId12"/>
    <p:sldId id="589" r:id="rId13"/>
    <p:sldId id="588" r:id="rId14"/>
    <p:sldId id="570" r:id="rId15"/>
    <p:sldId id="575" r:id="rId16"/>
    <p:sldId id="576" r:id="rId17"/>
    <p:sldId id="590" r:id="rId18"/>
    <p:sldId id="577" r:id="rId19"/>
    <p:sldId id="591" r:id="rId20"/>
    <p:sldId id="592" r:id="rId21"/>
    <p:sldId id="578" r:id="rId22"/>
    <p:sldId id="594" r:id="rId23"/>
    <p:sldId id="595" r:id="rId24"/>
    <p:sldId id="596" r:id="rId25"/>
    <p:sldId id="611" r:id="rId26"/>
    <p:sldId id="586" r:id="rId27"/>
    <p:sldId id="593" r:id="rId28"/>
    <p:sldId id="607" r:id="rId29"/>
    <p:sldId id="608" r:id="rId30"/>
    <p:sldId id="585" r:id="rId31"/>
    <p:sldId id="610" r:id="rId32"/>
    <p:sldId id="609" r:id="rId33"/>
    <p:sldId id="602" r:id="rId34"/>
    <p:sldId id="603" r:id="rId35"/>
    <p:sldId id="605" r:id="rId36"/>
    <p:sldId id="606" r:id="rId37"/>
    <p:sldId id="549" r:id="rId38"/>
    <p:sldId id="574" r:id="rId3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3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medrxiv.org/content/10.1101/2021.10.15.21265060v1.f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2.png"/><Relationship Id="rId7" Type="http://schemas.openxmlformats.org/officeDocument/2006/relationships/image" Target="../media/image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3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5.png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5.png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emf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20220117</a:t>
            </a:r>
            <a:endParaRPr lang="en-US" altLang="ko-KR" sz="1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VIT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74320" y="579421"/>
            <a:ext cx="88004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VIT</a:t>
            </a:r>
            <a:r>
              <a:rPr lang="ko-KR" altLang="en-US" sz="1400" b="1" dirty="0" smtClean="0"/>
              <a:t>기반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패치 </a:t>
            </a:r>
            <a:r>
              <a:rPr lang="ko-KR" altLang="en-US" sz="1400" b="1" dirty="0" err="1" smtClean="0"/>
              <a:t>분류기가</a:t>
            </a:r>
            <a:r>
              <a:rPr lang="ko-KR" altLang="en-US" sz="1400" b="1" dirty="0" smtClean="0"/>
              <a:t> 아닌 </a:t>
            </a:r>
            <a:r>
              <a:rPr lang="en-US" altLang="ko-KR" sz="1400" b="1" dirty="0" smtClean="0"/>
              <a:t>WSI </a:t>
            </a:r>
            <a:r>
              <a:rPr lang="ko-KR" altLang="en-US" sz="1400" b="1" dirty="0" smtClean="0"/>
              <a:t>분류기 개발 </a:t>
            </a:r>
            <a:r>
              <a:rPr lang="ko-KR" altLang="en-US" sz="1400" b="1" dirty="0" err="1" smtClean="0"/>
              <a:t>시도중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Step </a:t>
            </a:r>
            <a:r>
              <a:rPr lang="en-US" altLang="ko-KR" sz="1400" b="1" dirty="0"/>
              <a:t>1: Training Patch Feature </a:t>
            </a:r>
            <a:r>
              <a:rPr lang="en-US" altLang="ko-KR" sz="1400" b="1" dirty="0" smtClean="0"/>
              <a:t>Extractor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Step </a:t>
            </a:r>
            <a:r>
              <a:rPr lang="en-US" altLang="ko-KR" sz="1400" b="1" dirty="0"/>
              <a:t>2: Constructing graph and </a:t>
            </a:r>
            <a:r>
              <a:rPr lang="en-US" altLang="ko-KR" sz="1400" b="1" dirty="0" smtClean="0"/>
              <a:t>(prepare </a:t>
            </a:r>
            <a:r>
              <a:rPr lang="en-US" altLang="ko-KR" sz="1400" b="1" dirty="0"/>
              <a:t>everything that needed for training graph </a:t>
            </a:r>
            <a:r>
              <a:rPr lang="en-US" altLang="ko-KR" sz="1400" b="1" dirty="0" smtClean="0"/>
              <a:t>VIT):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Step </a:t>
            </a:r>
            <a:r>
              <a:rPr lang="en-US" altLang="ko-KR" sz="1400" b="1" dirty="0"/>
              <a:t>3: Training Graph VIT:</a:t>
            </a:r>
            <a:endParaRPr lang="en-US" altLang="ko-KR" sz="11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9551" y="6522546"/>
            <a:ext cx="47044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NotoSansKR"/>
                <a:hlinkClick r:id="rId2"/>
              </a:rPr>
              <a:t>https://www.medrxiv.org/content/10.1101/2021.10.15.21265060v1.full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035" y="3972121"/>
            <a:ext cx="5061437" cy="22314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9551" y="6288043"/>
            <a:ext cx="53137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100" b="1" dirty="0">
                <a:solidFill>
                  <a:srgbClr val="131313"/>
                </a:solidFill>
              </a:rPr>
              <a:t>A deep learning based graph-transformer for whole slide image classification</a:t>
            </a:r>
            <a:endParaRPr lang="en-US" altLang="ko-KR" sz="1100" b="1" dirty="0">
              <a:solidFill>
                <a:srgbClr val="131313"/>
              </a:solidFill>
              <a:effectLst/>
            </a:endParaRPr>
          </a:p>
        </p:txBody>
      </p:sp>
      <p:pic>
        <p:nvPicPr>
          <p:cNvPr id="1026" name="Picture 2" descr="https://www.medrxiv.org/content/medrxiv/early/2021/10/18/2021.10.15.21265060/F1.large.jpg?width=800&amp;height=600&amp;carousel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0" y="2258014"/>
            <a:ext cx="6882066" cy="159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47" y="4468353"/>
            <a:ext cx="1114425" cy="81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584910" y="5317279"/>
            <a:ext cx="1964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현재 생성된 </a:t>
            </a:r>
            <a:r>
              <a:rPr lang="en-US" altLang="ko-KR" sz="900" dirty="0" smtClean="0"/>
              <a:t>feature </a:t>
            </a:r>
            <a:r>
              <a:rPr lang="ko-KR" altLang="en-US" sz="900" dirty="0" smtClean="0"/>
              <a:t>데이터의 형태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4242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Segmentation </a:t>
            </a:r>
            <a:r>
              <a:rPr lang="ko-KR" altLang="en-US" sz="2000" b="1" dirty="0" smtClean="0">
                <a:latin typeface="+mj-ea"/>
                <a:ea typeface="+mj-ea"/>
              </a:rPr>
              <a:t>진행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234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Segmentation </a:t>
            </a:r>
            <a:r>
              <a:rPr lang="ko-KR" altLang="en-US" b="1" dirty="0" smtClean="0">
                <a:latin typeface="+mj-ea"/>
              </a:rPr>
              <a:t>개발 전략 요약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55574" y="573714"/>
            <a:ext cx="4017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Baseline : </a:t>
            </a:r>
            <a:r>
              <a:rPr lang="ko-KR" altLang="en-US" sz="1400" dirty="0" smtClean="0"/>
              <a:t>일반적인 </a:t>
            </a:r>
            <a:r>
              <a:rPr lang="en-US" altLang="ko-KR" sz="1400" dirty="0" smtClean="0"/>
              <a:t>segmentation </a:t>
            </a:r>
            <a:r>
              <a:rPr lang="ko-KR" altLang="en-US" sz="1400" dirty="0" smtClean="0"/>
              <a:t>모델</a:t>
            </a:r>
            <a:endParaRPr lang="ko-KR" alt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4504598" y="571057"/>
            <a:ext cx="5143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End-to-End :</a:t>
            </a:r>
            <a:r>
              <a:rPr lang="ko-KR" altLang="en-US" sz="1400" dirty="0" smtClean="0"/>
              <a:t>초창기의 형태 별도의 분류 모델을 두는 방식</a:t>
            </a:r>
            <a:endParaRPr lang="ko-KR" alt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2110596" y="1889347"/>
            <a:ext cx="3945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Label Zero: </a:t>
            </a:r>
            <a:r>
              <a:rPr lang="ko-KR" altLang="en-US" sz="1400" dirty="0"/>
              <a:t>일반적인 </a:t>
            </a:r>
            <a:r>
              <a:rPr lang="en-US" altLang="ko-KR" sz="1400" dirty="0"/>
              <a:t>segmentation </a:t>
            </a:r>
            <a:r>
              <a:rPr lang="ko-KR" altLang="en-US" sz="1400" dirty="0"/>
              <a:t>모델</a:t>
            </a: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61" y="1049579"/>
            <a:ext cx="3693733" cy="586051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596" y="963209"/>
            <a:ext cx="3392155" cy="84559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151" y="2379959"/>
            <a:ext cx="3549604" cy="829297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479461" y="908536"/>
            <a:ext cx="3759253" cy="912056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589988" y="913715"/>
            <a:ext cx="4312940" cy="906878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2359087" y="2279164"/>
            <a:ext cx="3759253" cy="967128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44" y="4074916"/>
            <a:ext cx="3776419" cy="928541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400890" y="3564264"/>
            <a:ext cx="8043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/>
              <a:t>4</a:t>
            </a:r>
            <a:r>
              <a:rPr lang="en-US" altLang="ko-KR" sz="1400" b="1" u="sng" dirty="0" smtClean="0"/>
              <a:t>. </a:t>
            </a:r>
            <a:r>
              <a:rPr lang="en-US" altLang="ko-KR" sz="1400" b="1" u="sng" dirty="0" err="1" smtClean="0"/>
              <a:t>CutMix</a:t>
            </a:r>
            <a:r>
              <a:rPr lang="en-US" altLang="ko-KR" sz="1400" b="1" u="sng" dirty="0" smtClean="0"/>
              <a:t> segmentation </a:t>
            </a:r>
            <a:r>
              <a:rPr lang="en-US" altLang="ko-KR" sz="1400" dirty="0" smtClean="0"/>
              <a:t>: N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의 훈련을 동시에 진행하도록 유도하는 </a:t>
            </a:r>
            <a:r>
              <a:rPr lang="en-US" altLang="ko-KR" sz="1400" dirty="0" smtClean="0"/>
              <a:t>augmentation </a:t>
            </a:r>
            <a:r>
              <a:rPr lang="ko-KR" altLang="en-US" sz="1400" dirty="0" smtClean="0"/>
              <a:t>기법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cutmix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기반</a:t>
            </a:r>
            <a:r>
              <a:rPr lang="en-US" altLang="ko-KR" sz="1400" dirty="0" smtClean="0"/>
              <a:t>) </a:t>
            </a:r>
            <a:endParaRPr lang="ko-KR" altLang="en-US" sz="1400" dirty="0"/>
          </a:p>
        </p:txBody>
      </p:sp>
      <p:sp>
        <p:nvSpPr>
          <p:cNvPr id="94" name="TextBox 93"/>
          <p:cNvSpPr txBox="1"/>
          <p:nvPr/>
        </p:nvSpPr>
        <p:spPr>
          <a:xfrm>
            <a:off x="400890" y="5297726"/>
            <a:ext cx="832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smtClean="0"/>
              <a:t>5. </a:t>
            </a:r>
            <a:r>
              <a:rPr lang="en-US" altLang="ko-KR" sz="1400" b="1" u="sng" dirty="0" err="1"/>
              <a:t>S</a:t>
            </a:r>
            <a:r>
              <a:rPr lang="en-US" altLang="ko-KR" sz="1400" b="1" u="sng" dirty="0" err="1" smtClean="0"/>
              <a:t>egMix</a:t>
            </a:r>
            <a:r>
              <a:rPr lang="en-US" altLang="ko-KR" sz="1400" b="1" u="sng" dirty="0" smtClean="0"/>
              <a:t> segmentation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N</a:t>
            </a:r>
            <a:r>
              <a:rPr lang="ko-KR" altLang="en-US" sz="1400" dirty="0"/>
              <a:t>과 </a:t>
            </a:r>
            <a:r>
              <a:rPr lang="en-US" altLang="ko-KR" sz="1400" dirty="0"/>
              <a:t>M</a:t>
            </a:r>
            <a:r>
              <a:rPr lang="ko-KR" altLang="en-US" sz="1400" dirty="0"/>
              <a:t>의 훈련을 동시에 진행하도록 유도하는 </a:t>
            </a:r>
            <a:r>
              <a:rPr lang="en-US" altLang="ko-KR" sz="1400" dirty="0"/>
              <a:t>augmentation </a:t>
            </a:r>
            <a:r>
              <a:rPr lang="ko-KR" altLang="en-US" sz="1400" dirty="0" smtClean="0"/>
              <a:t>기법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segMix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기반</a:t>
            </a:r>
            <a:r>
              <a:rPr lang="en-US" altLang="ko-KR" sz="1400" dirty="0" smtClean="0"/>
              <a:t>) 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607588" y="4006161"/>
            <a:ext cx="7707469" cy="1114049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607589" y="3520867"/>
            <a:ext cx="783649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80" y="5739370"/>
            <a:ext cx="3776419" cy="928541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607588" y="5646615"/>
            <a:ext cx="7775835" cy="1114049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5"/>
          <a:srcRect t="7088" b="44529"/>
          <a:stretch/>
        </p:blipFill>
        <p:spPr>
          <a:xfrm>
            <a:off x="5472305" y="5664324"/>
            <a:ext cx="2585299" cy="103231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5"/>
          <a:srcRect t="55880"/>
          <a:stretch/>
        </p:blipFill>
        <p:spPr>
          <a:xfrm>
            <a:off x="5296503" y="4067137"/>
            <a:ext cx="2843829" cy="103549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5121777" y="4171627"/>
            <a:ext cx="0" cy="83183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5121777" y="5836081"/>
            <a:ext cx="0" cy="83183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621600" y="914962"/>
            <a:ext cx="4281328" cy="8861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86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+mj-ea"/>
                <a:ea typeface="+mj-ea"/>
              </a:rPr>
              <a:t>Cutmix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latin typeface="+mj-ea"/>
                <a:ea typeface="+mj-ea"/>
              </a:rPr>
              <a:t>테스트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574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575" y="550810"/>
            <a:ext cx="748042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데이터 </a:t>
            </a:r>
            <a:r>
              <a:rPr lang="ko-KR" altLang="en-US" sz="1400" b="1" u="sng" dirty="0" err="1" smtClean="0"/>
              <a:t>셋업</a:t>
            </a:r>
            <a:endParaRPr lang="en-US" altLang="ko-KR" sz="1400" b="1" u="sng" dirty="0" smtClean="0"/>
          </a:p>
        </p:txBody>
      </p:sp>
      <p:pic>
        <p:nvPicPr>
          <p:cNvPr id="1026" name="Picture 2" descr="https://erratic-tailor-f01.notion.site/image/https%3A%2F%2Fs3-us-west-2.amazonaws.com%2Fsecure.notion-static.com%2Fbf29a574-afae-4d8d-813a-cff2a5e77492%2FUntitled.png?table=block&amp;id=6887ece2-3c78-4b01-a1be-5fb279758cec&amp;spaceId=ad2a71b5-1b0d-4734-bbc4-60a807442e5d&amp;width=740&amp;userId=&amp;cache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120405"/>
            <a:ext cx="4511338" cy="11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rratic-tailor-f01.notion.site/image/https%3A%2F%2Fs3-us-west-2.amazonaws.com%2Fsecure.notion-static.com%2Fba9961b2-879a-4031-9fcd-96a77dc6e593%2FUntitled.png?table=block&amp;id=7f14c4e0-674c-4e9d-8ecc-253c11a29164&amp;spaceId=ad2a71b5-1b0d-4734-bbc4-60a807442e5d&amp;width=2000&amp;userId=&amp;cache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2" y="3501058"/>
            <a:ext cx="4619050" cy="205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아래쪽 화살표 1"/>
          <p:cNvSpPr/>
          <p:nvPr/>
        </p:nvSpPr>
        <p:spPr>
          <a:xfrm>
            <a:off x="1196411" y="2486511"/>
            <a:ext cx="358924" cy="487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623702" y="2406900"/>
            <a:ext cx="398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데이터를 다음과 같은 형태로 섞어서 사용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cutmix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30" name="Picture 6" descr="https://erratic-tailor-f01.notion.site/image/https%3A%2F%2Fs3-us-west-2.amazonaws.com%2Fsecure.notion-static.com%2Fc4234b30-aef7-45d7-830d-b7511d4810d3%2FUntitled.png?table=block&amp;id=387bb466-fa0d-4a03-868b-517616be2c9a&amp;spaceId=ad2a71b5-1b0d-4734-bbc4-60a807442e5d&amp;width=2000&amp;userId=&amp;cache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234" y="3053231"/>
            <a:ext cx="2978644" cy="30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967234" y="3828194"/>
            <a:ext cx="3057125" cy="743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649905" y="4089000"/>
            <a:ext cx="278826" cy="222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70528" y="4015429"/>
            <a:ext cx="80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정상</a:t>
            </a:r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662892" y="3351554"/>
            <a:ext cx="278826" cy="222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54011" y="3277983"/>
            <a:ext cx="118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비정상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66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575" y="550810"/>
            <a:ext cx="748042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결과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수치상 결과는 아주 나쁨</a:t>
            </a:r>
            <a:r>
              <a:rPr lang="en-US" altLang="ko-KR" sz="1400" b="1" u="sng" dirty="0" smtClean="0"/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테스트 로스가 급격하게 증가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수치상으로는 </a:t>
            </a:r>
            <a:r>
              <a:rPr lang="en-US" altLang="ko-KR" sz="1400" dirty="0" smtClean="0"/>
              <a:t>training</a:t>
            </a:r>
            <a:r>
              <a:rPr lang="ko-KR" altLang="en-US" sz="1400" dirty="0" smtClean="0"/>
              <a:t>에 급격한 </a:t>
            </a:r>
            <a:r>
              <a:rPr lang="en-US" altLang="ko-KR" sz="1400" dirty="0" smtClean="0"/>
              <a:t>overfitting </a:t>
            </a:r>
            <a:r>
              <a:rPr lang="ko-KR" altLang="en-US" sz="1400" dirty="0" smtClean="0"/>
              <a:t>현상이 보임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u="sng" dirty="0" smtClean="0"/>
          </a:p>
        </p:txBody>
      </p:sp>
      <p:pic>
        <p:nvPicPr>
          <p:cNvPr id="2050" name="Picture 2" descr="https://erratic-tailor-f01.notion.site/image/https%3A%2F%2Fs3-us-west-2.amazonaws.com%2Fsecure.notion-static.com%2F13e921a8-bf25-44ed-82e2-f350cebda2b1%2FUntitled.png?table=block&amp;id=c6094740-5e1f-4e8e-906c-96086627ecad&amp;spaceId=ad2a71b5-1b0d-4734-bbc4-60a807442e5d&amp;width=2000&amp;userId=&amp;cache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514" y="2033959"/>
            <a:ext cx="4537315" cy="340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337417" y="549782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MAE : nan ± nan </a:t>
            </a:r>
            <a:endParaRPr lang="en-US" altLang="ko-KR" dirty="0" smtClean="0"/>
          </a:p>
          <a:p>
            <a:r>
              <a:rPr lang="en-US" altLang="ko-KR" dirty="0" smtClean="0"/>
              <a:t>Dice </a:t>
            </a:r>
            <a:r>
              <a:rPr lang="en-US" altLang="ko-KR" dirty="0" err="1"/>
              <a:t>coef</a:t>
            </a:r>
            <a:r>
              <a:rPr lang="en-US" altLang="ko-KR" dirty="0"/>
              <a:t> : 0.351 ± 0.316 </a:t>
            </a:r>
            <a:endParaRPr lang="en-US" altLang="ko-KR" dirty="0" smtClean="0"/>
          </a:p>
          <a:p>
            <a:r>
              <a:rPr lang="en-US" altLang="ko-KR" dirty="0" err="1" smtClean="0"/>
              <a:t>IoU</a:t>
            </a:r>
            <a:r>
              <a:rPr lang="en-US" altLang="ko-KR" dirty="0" smtClean="0"/>
              <a:t> </a:t>
            </a:r>
            <a:r>
              <a:rPr lang="en-US" altLang="ko-KR" dirty="0"/>
              <a:t>: 0.455 ± 0.277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15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575" y="550810"/>
            <a:ext cx="74804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정성 평가 결과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수치와는 다른 모습을 보여줌 </a:t>
            </a:r>
            <a:r>
              <a:rPr lang="en-US" altLang="ko-KR" sz="1400" b="1" u="sng" dirty="0" smtClean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기존 의도된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의 구분이 좀더 </a:t>
            </a:r>
            <a:r>
              <a:rPr lang="ko-KR" altLang="en-US" sz="1400" dirty="0" err="1" smtClean="0"/>
              <a:t>명확해짐</a:t>
            </a:r>
            <a:endParaRPr lang="en-US" altLang="ko-KR" sz="1400" dirty="0" smtClean="0"/>
          </a:p>
        </p:txBody>
      </p:sp>
      <p:pic>
        <p:nvPicPr>
          <p:cNvPr id="3074" name="Picture 2" descr="https://erratic-tailor-f01.notion.site/image/https%3A%2F%2Fs3-us-west-2.amazonaws.com%2Fsecure.notion-static.com%2F379e6c9f-dc5a-4938-9de9-0b0fa656cbdb%2FUntitled.png?table=block&amp;id=b866dbf1-0b16-487e-a9e9-68f9a3c66bf5&amp;spaceId=ad2a71b5-1b0d-4734-bbc4-60a807442e5d&amp;width=2000&amp;userId=&amp;cache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4298"/>
            <a:ext cx="9081369" cy="455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94346" y="1381806"/>
            <a:ext cx="217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M prediction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575" y="550810"/>
            <a:ext cx="74804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정성 평가 결과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수치와는 다른 모습을 보여줌 </a:t>
            </a:r>
            <a:r>
              <a:rPr lang="en-US" altLang="ko-KR" sz="1400" b="1" u="sng" dirty="0" smtClean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기존 의도된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의 구분이 좀더 </a:t>
            </a:r>
            <a:r>
              <a:rPr lang="ko-KR" altLang="en-US" sz="1400" dirty="0" err="1" smtClean="0"/>
              <a:t>명확해짐</a:t>
            </a:r>
            <a:endParaRPr lang="en-US" altLang="ko-KR" sz="1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194346" y="1381806"/>
            <a:ext cx="217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M prediction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12" y="1843473"/>
            <a:ext cx="3122480" cy="22841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49" y="1843473"/>
            <a:ext cx="3122480" cy="22841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50" y="4268969"/>
            <a:ext cx="3122480" cy="22841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11" y="4268968"/>
            <a:ext cx="3122481" cy="2284149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4633547" y="1945226"/>
            <a:ext cx="0" cy="4647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75231" y="1517459"/>
            <a:ext cx="96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81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575" y="550810"/>
            <a:ext cx="74804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정성 평가 결과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수치와는 다른 모습을 보여줌 </a:t>
            </a:r>
            <a:r>
              <a:rPr lang="en-US" altLang="ko-KR" sz="1400" b="1" u="sng" dirty="0" smtClean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기존 의도된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의 구분이 좀더 </a:t>
            </a:r>
            <a:r>
              <a:rPr lang="ko-KR" altLang="en-US" sz="1400" dirty="0" err="1" smtClean="0"/>
              <a:t>명확해짐</a:t>
            </a:r>
            <a:endParaRPr lang="en-US" altLang="ko-KR" sz="1400" dirty="0" smtClean="0"/>
          </a:p>
        </p:txBody>
      </p:sp>
      <p:pic>
        <p:nvPicPr>
          <p:cNvPr id="4098" name="Picture 2" descr="https://erratic-tailor-f01.notion.site/image/https%3A%2F%2Fs3-us-west-2.amazonaws.com%2Fsecure.notion-static.com%2F67e67734-b7cf-46d5-8687-a04aefaba578%2FUntitled.png?table=block&amp;id=59f45e82-22f9-41e0-8816-df646c1f6423&amp;spaceId=ad2a71b5-1b0d-4734-bbc4-60a807442e5d&amp;width=2000&amp;userId=&amp;cache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19043"/>
            <a:ext cx="8991773" cy="439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94346" y="1381806"/>
            <a:ext cx="217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N prediction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78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575" y="550810"/>
            <a:ext cx="74804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정성 평가 결과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수치와는 다른 모습을 보여줌 </a:t>
            </a:r>
            <a:r>
              <a:rPr lang="en-US" altLang="ko-KR" sz="1400" b="1" u="sng" dirty="0" smtClean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기존 의도된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의 구분이 좀더 </a:t>
            </a:r>
            <a:r>
              <a:rPr lang="ko-KR" altLang="en-US" sz="1400" dirty="0" err="1" smtClean="0"/>
              <a:t>명확해짐</a:t>
            </a:r>
            <a:endParaRPr lang="en-US" altLang="ko-KR" sz="1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153461" y="1205187"/>
            <a:ext cx="217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N prediction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01" y="1612224"/>
            <a:ext cx="3447812" cy="25221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63" y="1612639"/>
            <a:ext cx="3447245" cy="25217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62" y="4155150"/>
            <a:ext cx="3447813" cy="25221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01" y="4155151"/>
            <a:ext cx="3447812" cy="252213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4172074" y="1810616"/>
            <a:ext cx="0" cy="4647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-7424" y="1482186"/>
            <a:ext cx="96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11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054780"/>
              </p:ext>
            </p:extLst>
          </p:nvPr>
        </p:nvGraphicFramePr>
        <p:xfrm>
          <a:off x="260466" y="515390"/>
          <a:ext cx="8725593" cy="1745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949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7779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4097865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251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1/07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1/17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79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 smtClean="0"/>
                        <a:t>스캐너 학습 데이터 이동</a:t>
                      </a:r>
                      <a:endParaRPr lang="en-US" altLang="ko-KR" sz="1200" b="1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226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서버로 이동 완료 </a:t>
                      </a:r>
                      <a:r>
                        <a:rPr lang="en-US" altLang="ko-KR" sz="1200" baseline="0" dirty="0" smtClean="0"/>
                        <a:t>(colon/stomach)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994200"/>
              </p:ext>
            </p:extLst>
          </p:nvPr>
        </p:nvGraphicFramePr>
        <p:xfrm>
          <a:off x="260466" y="2261023"/>
          <a:ext cx="8725593" cy="43970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949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06325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4089319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3208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 smtClean="0"/>
                        <a:t>분류</a:t>
                      </a:r>
                      <a:r>
                        <a:rPr lang="en-US" altLang="ko-KR" sz="1200" b="1" dirty="0" smtClean="0"/>
                        <a:t> </a:t>
                      </a:r>
                      <a:r>
                        <a:rPr lang="ko-KR" altLang="en-US" sz="1200" b="1" dirty="0" smtClean="0"/>
                        <a:t>모델 개발</a:t>
                      </a:r>
                      <a:endParaRPr lang="en-US" altLang="ko-KR" sz="1200" b="1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 smtClean="0"/>
                        <a:t>Stomach </a:t>
                      </a:r>
                      <a:r>
                        <a:rPr lang="ko-KR" altLang="en-US" sz="1200" b="0" dirty="0" smtClean="0"/>
                        <a:t>개발 착수</a:t>
                      </a:r>
                      <a:endParaRPr lang="en-US" altLang="ko-KR" sz="1200" b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 smtClean="0"/>
                        <a:t>담당 이슈로 인해서 개발 지연 </a:t>
                      </a:r>
                      <a:endParaRPr lang="en-US" altLang="ko-KR" sz="1200" b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 smtClean="0"/>
                        <a:t>Stomach 1</a:t>
                      </a:r>
                      <a:r>
                        <a:rPr lang="ko-KR" altLang="en-US" sz="1200" b="0" dirty="0" smtClean="0"/>
                        <a:t>차 </a:t>
                      </a:r>
                      <a:r>
                        <a:rPr lang="en-US" altLang="ko-KR" sz="1200" b="0" dirty="0" smtClean="0"/>
                        <a:t>-&gt; 1/10 </a:t>
                      </a:r>
                      <a:r>
                        <a:rPr lang="ko-KR" altLang="en-US" sz="1200" b="0" dirty="0" smtClean="0"/>
                        <a:t>목표</a:t>
                      </a:r>
                      <a:endParaRPr lang="en-US" altLang="ko-KR" sz="1200" b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 smtClean="0"/>
                        <a:t>Colon</a:t>
                      </a:r>
                      <a:r>
                        <a:rPr lang="en-US" altLang="ko-KR" sz="1200" b="0" baseline="0" dirty="0" smtClean="0"/>
                        <a:t> 1</a:t>
                      </a:r>
                      <a:r>
                        <a:rPr lang="ko-KR" altLang="en-US" sz="1200" b="0" baseline="0" dirty="0" smtClean="0"/>
                        <a:t>차 </a:t>
                      </a:r>
                      <a:r>
                        <a:rPr lang="en-US" altLang="ko-KR" sz="1200" b="0" baseline="0" dirty="0" smtClean="0"/>
                        <a:t>-&gt; 1/14 </a:t>
                      </a:r>
                      <a:r>
                        <a:rPr lang="ko-KR" altLang="en-US" sz="1200" b="0" baseline="0" dirty="0" smtClean="0"/>
                        <a:t>목표</a:t>
                      </a:r>
                      <a:endParaRPr lang="en-US" altLang="ko-KR" sz="1200" b="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smtClean="0"/>
                        <a:t>14</a:t>
                      </a:r>
                      <a:r>
                        <a:rPr lang="ko-KR" altLang="en-US" sz="1200" b="0" baseline="0" dirty="0" smtClean="0"/>
                        <a:t>일까지 이슈 대응 예정</a:t>
                      </a:r>
                      <a:endParaRPr lang="en-US" altLang="ko-KR" sz="12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 smtClean="0"/>
                        <a:t>이슈 대응으로 인한 설치 연기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 리눅스 서버에서 발생하는 패치 오류 확인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err="1" smtClean="0"/>
                        <a:t>openslide</a:t>
                      </a:r>
                      <a:r>
                        <a:rPr lang="en-US" altLang="ko-KR" sz="1200" dirty="0" smtClean="0"/>
                        <a:t>, pillow </a:t>
                      </a:r>
                      <a:r>
                        <a:rPr lang="ko-KR" altLang="en-US" sz="1200" dirty="0" smtClean="0"/>
                        <a:t>재설치 및 업데이트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err="1" smtClean="0"/>
                        <a:t>pixman</a:t>
                      </a:r>
                      <a:r>
                        <a:rPr lang="en-US" altLang="ko-KR" sz="1200" dirty="0" smtClean="0"/>
                        <a:t> (</a:t>
                      </a:r>
                      <a:r>
                        <a:rPr lang="ko-KR" altLang="en-US" sz="1200" dirty="0" smtClean="0"/>
                        <a:t>현재 원인으로 확인되는 모듈</a:t>
                      </a:r>
                      <a:r>
                        <a:rPr lang="en-US" altLang="ko-KR" sz="1200" dirty="0" smtClean="0"/>
                        <a:t>) </a:t>
                      </a:r>
                      <a:r>
                        <a:rPr lang="ko-KR" altLang="en-US" sz="1200" dirty="0" smtClean="0"/>
                        <a:t>업데이트 </a:t>
                      </a:r>
                      <a:r>
                        <a:rPr lang="en-US" altLang="ko-KR" sz="1200" dirty="0" smtClean="0"/>
                        <a:t>-&gt; </a:t>
                      </a:r>
                      <a:r>
                        <a:rPr lang="ko-KR" altLang="en-US" sz="1200" dirty="0" smtClean="0"/>
                        <a:t>현재 오류 해결 </a:t>
                      </a:r>
                      <a:r>
                        <a:rPr lang="en-US" altLang="ko-KR" sz="1200" dirty="0" smtClean="0"/>
                        <a:t>(1/17)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smtClean="0"/>
                        <a:t>Confidence score </a:t>
                      </a:r>
                      <a:r>
                        <a:rPr lang="ko-KR" altLang="en-US" sz="1200" b="1" dirty="0" smtClean="0"/>
                        <a:t>코드 수정</a:t>
                      </a:r>
                      <a:endParaRPr lang="en-US" altLang="ko-KR" sz="1200" b="1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현재 </a:t>
                      </a:r>
                      <a:r>
                        <a:rPr lang="en-US" altLang="ko-KR" sz="1200" dirty="0" smtClean="0"/>
                        <a:t>14</a:t>
                      </a:r>
                      <a:r>
                        <a:rPr lang="ko-KR" altLang="en-US" sz="1200" dirty="0" smtClean="0"/>
                        <a:t>번 서버 </a:t>
                      </a:r>
                      <a:r>
                        <a:rPr lang="en-US" altLang="ko-KR" sz="1200" dirty="0" err="1" smtClean="0"/>
                        <a:t>ori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코드에 </a:t>
                      </a:r>
                      <a:r>
                        <a:rPr lang="en-US" altLang="ko-KR" sz="1200" baseline="0" dirty="0" smtClean="0"/>
                        <a:t>Confidence score</a:t>
                      </a:r>
                      <a:r>
                        <a:rPr lang="ko-KR" altLang="en-US" sz="1200" baseline="0" dirty="0" smtClean="0"/>
                        <a:t>를 모델이 제공하도록 코드 수정 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매뉴얼 전달 완료</a:t>
                      </a:r>
                      <a:endParaRPr lang="ko-KR" altLang="en-US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smtClean="0"/>
                        <a:t>VIT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feature extractor </a:t>
                      </a:r>
                      <a:r>
                        <a:rPr lang="ko-KR" altLang="en-US" sz="1200" dirty="0" smtClean="0"/>
                        <a:t>기반의 </a:t>
                      </a:r>
                      <a:r>
                        <a:rPr lang="en-US" altLang="ko-KR" sz="1200" dirty="0" smtClean="0"/>
                        <a:t>WSI </a:t>
                      </a:r>
                      <a:r>
                        <a:rPr lang="ko-KR" altLang="en-US" sz="1200" dirty="0" smtClean="0"/>
                        <a:t>분류기 연구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진행중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 smtClean="0"/>
                        <a:t>씨젠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AI</a:t>
                      </a:r>
                      <a:r>
                        <a:rPr lang="ko-KR" altLang="en-US" sz="1200" dirty="0" smtClean="0"/>
                        <a:t>팀 에서 협업 요청</a:t>
                      </a: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980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 smtClean="0"/>
                        <a:t>lossDiff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논문 게재 확정</a:t>
                      </a:r>
                      <a:r>
                        <a:rPr lang="en-US" altLang="ko-KR" sz="1200" baseline="0" dirty="0" smtClean="0"/>
                        <a:t>*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b="1" u="sng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1/11 </a:t>
                      </a:r>
                      <a:r>
                        <a:rPr lang="ko-KR" altLang="en-US" sz="1200" baseline="0" dirty="0" err="1" smtClean="0"/>
                        <a:t>씨젠</a:t>
                      </a:r>
                      <a:r>
                        <a:rPr lang="ko-KR" altLang="en-US" sz="1200" baseline="0" dirty="0" smtClean="0"/>
                        <a:t> 실무자 워크숍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담당자 변경 및 인수인계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차 완료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WSI framework (</a:t>
                      </a:r>
                      <a:r>
                        <a:rPr lang="ko-KR" altLang="en-US" sz="1200" baseline="0" dirty="0" smtClean="0"/>
                        <a:t>박영진 </a:t>
                      </a:r>
                      <a:r>
                        <a:rPr lang="en-US" altLang="ko-KR" sz="1200" baseline="0" dirty="0" smtClean="0"/>
                        <a:t>-&gt; </a:t>
                      </a:r>
                      <a:r>
                        <a:rPr lang="en-US" altLang="ko-KR" sz="1200" baseline="0" dirty="0" err="1" smtClean="0"/>
                        <a:t>willmer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GCNN (</a:t>
                      </a:r>
                      <a:r>
                        <a:rPr lang="en-US" altLang="ko-KR" sz="1200" baseline="0" dirty="0" err="1" smtClean="0"/>
                        <a:t>murtaza</a:t>
                      </a:r>
                      <a:r>
                        <a:rPr lang="en-US" altLang="ko-KR" sz="1200" baseline="0" dirty="0" smtClean="0"/>
                        <a:t>-&gt; </a:t>
                      </a:r>
                      <a:r>
                        <a:rPr lang="en-US" altLang="ko-KR" sz="1200" baseline="0" dirty="0" err="1" smtClean="0"/>
                        <a:t>jj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 smtClean="0"/>
                        <a:t>LossDiff</a:t>
                      </a:r>
                      <a:r>
                        <a:rPr lang="en-US" altLang="ko-KR" sz="1200" baseline="0" dirty="0" smtClean="0"/>
                        <a:t> (</a:t>
                      </a:r>
                      <a:r>
                        <a:rPr lang="en-US" altLang="ko-KR" sz="1200" baseline="0" dirty="0" err="1" smtClean="0"/>
                        <a:t>murtaza</a:t>
                      </a:r>
                      <a:r>
                        <a:rPr lang="en-US" altLang="ko-KR" sz="1200" baseline="0" dirty="0" smtClean="0"/>
                        <a:t>-&gt; </a:t>
                      </a:r>
                      <a:r>
                        <a:rPr lang="ko-KR" altLang="en-US" sz="1200" baseline="0" dirty="0" err="1" smtClean="0"/>
                        <a:t>김무진</a:t>
                      </a:r>
                      <a:r>
                        <a:rPr lang="en-US" altLang="ko-KR" sz="1200" baseline="0" dirty="0" smtClean="0"/>
                        <a:t>)[2</a:t>
                      </a:r>
                      <a:r>
                        <a:rPr lang="ko-KR" altLang="en-US" sz="1200" baseline="0" dirty="0" smtClean="0"/>
                        <a:t>월 부터 예정</a:t>
                      </a:r>
                      <a:r>
                        <a:rPr lang="en-US" altLang="ko-KR" sz="1200" baseline="0" dirty="0" smtClean="0"/>
                        <a:t>]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9451649" y="683664"/>
            <a:ext cx="786213" cy="1179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+mj-ea"/>
                <a:ea typeface="+mj-ea"/>
              </a:rPr>
              <a:t>SegMix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latin typeface="+mj-ea"/>
                <a:ea typeface="+mj-ea"/>
              </a:rPr>
              <a:t>테스트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995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segMix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70" y="1443237"/>
            <a:ext cx="2433133" cy="48090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006" y="1443237"/>
            <a:ext cx="2311476" cy="48304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0470" y="831518"/>
            <a:ext cx="222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Segmix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샘플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102408" y="6279195"/>
            <a:ext cx="2991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err="1" smtClean="0"/>
              <a:t>병변에</a:t>
            </a:r>
            <a:r>
              <a:rPr lang="ko-KR" altLang="en-US" sz="1100" dirty="0" smtClean="0"/>
              <a:t> 대한 </a:t>
            </a:r>
            <a:r>
              <a:rPr lang="en-US" altLang="ko-KR" sz="1100" dirty="0" smtClean="0"/>
              <a:t>mask</a:t>
            </a:r>
            <a:r>
              <a:rPr lang="ko-KR" altLang="en-US" sz="1100" dirty="0" smtClean="0"/>
              <a:t>를 기준으로 이미지를 추출하여 </a:t>
            </a:r>
            <a:r>
              <a:rPr lang="en-US" altLang="ko-KR" sz="1100" dirty="0" smtClean="0"/>
              <a:t>N</a:t>
            </a:r>
            <a:r>
              <a:rPr lang="ko-KR" altLang="en-US" sz="1100" dirty="0" smtClean="0"/>
              <a:t>이미지에 </a:t>
            </a:r>
            <a:r>
              <a:rPr lang="ko-KR" altLang="en-US" sz="1100" dirty="0"/>
              <a:t>덧</a:t>
            </a:r>
            <a:r>
              <a:rPr lang="ko-KR" altLang="en-US" sz="1100" dirty="0" smtClean="0"/>
              <a:t>씌움</a:t>
            </a:r>
            <a:endParaRPr lang="ko-KR" altLang="en-US" sz="11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4717279" y="1102407"/>
            <a:ext cx="629203" cy="1136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54011" y="802475"/>
            <a:ext cx="1222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err="1" smtClean="0"/>
              <a:t>병변</a:t>
            </a:r>
            <a:r>
              <a:rPr lang="ko-KR" altLang="en-US" sz="1400" b="1" u="sng" dirty="0" smtClean="0"/>
              <a:t> 이미지</a:t>
            </a:r>
            <a:endParaRPr lang="ko-KR" altLang="en-US" sz="1400" b="1" u="sng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592328" y="1200850"/>
            <a:ext cx="80772" cy="1065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51966" y="749602"/>
            <a:ext cx="1283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 smtClean="0"/>
              <a:t>정상 이미지 </a:t>
            </a:r>
            <a:r>
              <a:rPr lang="en-US" altLang="ko-KR" sz="1400" b="1" u="sng" dirty="0" smtClean="0"/>
              <a:t>background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68718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segMix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849" y="1046466"/>
            <a:ext cx="3762768" cy="29126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67" y="4228922"/>
            <a:ext cx="5935620" cy="184713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58004" y="5394911"/>
            <a:ext cx="851603" cy="373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428209" y="5768410"/>
            <a:ext cx="929795" cy="196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87799" y="5394909"/>
            <a:ext cx="851603" cy="570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segMix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582" b="-1"/>
          <a:stretch/>
        </p:blipFill>
        <p:spPr>
          <a:xfrm>
            <a:off x="155575" y="931491"/>
            <a:ext cx="6220484" cy="54944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73181" y="2119358"/>
            <a:ext cx="2033899" cy="1170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225013" y="4468027"/>
            <a:ext cx="2033899" cy="1170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719" y="3853268"/>
            <a:ext cx="2602281" cy="25727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48628" y="6425978"/>
            <a:ext cx="165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 prediction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90744" y="6469178"/>
            <a:ext cx="165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 prediction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470063" y="1110953"/>
            <a:ext cx="0" cy="53150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75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segMix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575" y="790092"/>
            <a:ext cx="748042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u="sng" dirty="0" smtClean="0"/>
              <a:t>요약</a:t>
            </a:r>
            <a:endParaRPr lang="en-US" altLang="ko-KR" sz="1400" b="1" u="sng" dirty="0" smtClean="0"/>
          </a:p>
          <a:p>
            <a:pPr>
              <a:lnSpc>
                <a:spcPct val="150000"/>
              </a:lnSpc>
            </a:pPr>
            <a:endParaRPr lang="en-US" altLang="ko-KR" sz="14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err="1" smtClean="0"/>
              <a:t>Cutmix</a:t>
            </a:r>
            <a:r>
              <a:rPr lang="en-US" altLang="ko-KR" sz="1400" b="1" u="sng" dirty="0" smtClean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시각적으로 가장 우수한 결과를 보임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수치적으로 긍정적인 모습을 보임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정량적인 </a:t>
            </a:r>
            <a:r>
              <a:rPr lang="en-US" altLang="ko-KR" sz="1400" dirty="0" smtClean="0"/>
              <a:t>loss </a:t>
            </a:r>
            <a:r>
              <a:rPr lang="ko-KR" altLang="en-US" sz="1400" dirty="0" smtClean="0"/>
              <a:t>정보가 오류가 있어 보임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해당 부분은 현재 코드 확인 중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Segmix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CutMix</a:t>
            </a:r>
            <a:r>
              <a:rPr lang="ko-KR" altLang="en-US" sz="1400" dirty="0" smtClean="0"/>
              <a:t>와 다르게 </a:t>
            </a:r>
            <a:r>
              <a:rPr lang="ko-KR" altLang="en-US" sz="1400" dirty="0" err="1" smtClean="0"/>
              <a:t>병변</a:t>
            </a:r>
            <a:r>
              <a:rPr lang="ko-KR" altLang="en-US" sz="1400" dirty="0" smtClean="0"/>
              <a:t> 주변 정보가 제거됨에 따라 학습을 위한 정보 일부가 부족한 것으로 보임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N </a:t>
            </a:r>
            <a:r>
              <a:rPr lang="ko-KR" altLang="en-US" sz="1400" b="1" u="sng" dirty="0" smtClean="0"/>
              <a:t>에 대한 추가적인 데이터가 필요함 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필요한 샘플 및 내용에 대해서는 정리하여 워크숍 </a:t>
            </a:r>
            <a:r>
              <a:rPr lang="en-US" altLang="ko-KR" sz="1400" b="1" u="sng" dirty="0" smtClean="0"/>
              <a:t>(1/11)</a:t>
            </a:r>
            <a:r>
              <a:rPr lang="ko-KR" altLang="en-US" sz="1400" b="1" u="sng" dirty="0" smtClean="0"/>
              <a:t>에서 공유 예정</a:t>
            </a:r>
            <a:endParaRPr lang="en-US" altLang="ko-KR" sz="14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89081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segMix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이미지 요청 사항</a:t>
            </a:r>
            <a:endParaRPr lang="ko-KR" altLang="en-US" b="1" dirty="0">
              <a:latin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4320" y="709190"/>
            <a:ext cx="7310927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  <a:ea typeface="+mj-ea"/>
              </a:rPr>
              <a:t>두 </a:t>
            </a:r>
            <a:r>
              <a:rPr lang="ko-KR" altLang="en-US" sz="1400" dirty="0">
                <a:latin typeface="+mj-ea"/>
                <a:ea typeface="+mj-ea"/>
              </a:rPr>
              <a:t>가지 특징 중 하나 이상을 가지는 </a:t>
            </a:r>
            <a:r>
              <a:rPr lang="en-US" altLang="ko-KR" sz="1400" dirty="0">
                <a:latin typeface="+mj-ea"/>
                <a:ea typeface="+mj-ea"/>
              </a:rPr>
              <a:t>N </a:t>
            </a:r>
            <a:r>
              <a:rPr lang="ko-KR" altLang="en-US" sz="1400" dirty="0">
                <a:latin typeface="+mj-ea"/>
                <a:ea typeface="+mj-ea"/>
              </a:rPr>
              <a:t>데이터가 </a:t>
            </a:r>
            <a:r>
              <a:rPr lang="ko-KR" altLang="en-US" sz="1400" dirty="0" smtClean="0">
                <a:latin typeface="+mj-ea"/>
                <a:ea typeface="+mj-ea"/>
              </a:rPr>
              <a:t>필요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atin typeface="+mj-ea"/>
                <a:ea typeface="+mj-ea"/>
              </a:rPr>
              <a:t>gland</a:t>
            </a:r>
            <a:r>
              <a:rPr lang="ko-KR" altLang="en-US" sz="1400" dirty="0">
                <a:latin typeface="+mj-ea"/>
                <a:ea typeface="+mj-ea"/>
              </a:rPr>
              <a:t>가 선명하게 다수 존재하는 </a:t>
            </a:r>
            <a:r>
              <a:rPr lang="ko-KR" altLang="en-US" sz="1400" dirty="0" smtClean="0">
                <a:latin typeface="+mj-ea"/>
                <a:ea typeface="+mj-ea"/>
              </a:rPr>
              <a:t>조직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atin typeface="+mj-ea"/>
                <a:ea typeface="+mj-ea"/>
              </a:rPr>
              <a:t>gland</a:t>
            </a:r>
            <a:r>
              <a:rPr lang="ko-KR" altLang="en-US" sz="1400" dirty="0">
                <a:latin typeface="+mj-ea"/>
                <a:ea typeface="+mj-ea"/>
              </a:rPr>
              <a:t>의 색이 유독 진하면 더 좋습니다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아래 </a:t>
            </a:r>
            <a:r>
              <a:rPr lang="en-US" altLang="ko-KR" sz="1400" dirty="0">
                <a:latin typeface="+mj-ea"/>
                <a:ea typeface="+mj-ea"/>
              </a:rPr>
              <a:t>Figure1,2).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Gland</a:t>
            </a:r>
            <a:r>
              <a:rPr lang="ko-KR" altLang="en-US" sz="1400" dirty="0">
                <a:latin typeface="+mj-ea"/>
                <a:ea typeface="+mj-ea"/>
              </a:rPr>
              <a:t>와 별개로 거칠고 색이 짙은 세포조직이 있는 </a:t>
            </a:r>
            <a:r>
              <a:rPr lang="en-US" altLang="ko-KR" sz="1400" dirty="0" smtClean="0">
                <a:latin typeface="+mj-ea"/>
                <a:ea typeface="+mj-ea"/>
              </a:rPr>
              <a:t>image (</a:t>
            </a:r>
            <a:r>
              <a:rPr lang="ko-KR" altLang="en-US" sz="1400" dirty="0">
                <a:latin typeface="+mj-ea"/>
                <a:ea typeface="+mj-ea"/>
              </a:rPr>
              <a:t>아래 </a:t>
            </a:r>
            <a:r>
              <a:rPr lang="en-US" altLang="ko-KR" sz="1400" dirty="0">
                <a:latin typeface="+mj-ea"/>
                <a:ea typeface="+mj-ea"/>
              </a:rPr>
              <a:t>Figure 3,4).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 err="1" smtClean="0">
                <a:latin typeface="+mj-ea"/>
                <a:ea typeface="+mj-ea"/>
              </a:rPr>
              <a:t>딥러닝모델은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저 부분을 정말 </a:t>
            </a:r>
            <a:r>
              <a:rPr lang="ko-KR" altLang="en-US" sz="1400" dirty="0" smtClean="0">
                <a:latin typeface="+mj-ea"/>
                <a:ea typeface="+mj-ea"/>
              </a:rPr>
              <a:t>어려워함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34" y="2409594"/>
            <a:ext cx="2707858" cy="42035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47" y="2215548"/>
            <a:ext cx="2962514" cy="459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4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143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085" y="556119"/>
            <a:ext cx="748042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기존 이슈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정보 손실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모델 학습을 위해서 이미지의 축소 </a:t>
            </a:r>
            <a:r>
              <a:rPr lang="en-US" altLang="ko-KR" sz="1400" dirty="0" smtClean="0"/>
              <a:t>(3000*-&gt;512)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경계 정의의 어려움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기존의 명확한 사물 경계와는 다르게 의료 이미지는 경계의 어려움이 있음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=&gt; pseudo label </a:t>
            </a:r>
            <a:r>
              <a:rPr lang="ko-KR" altLang="en-US" sz="1400" dirty="0" smtClean="0"/>
              <a:t>생성을 위한 새로운 접근법이 필요함 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Camouflaged </a:t>
            </a:r>
            <a:r>
              <a:rPr lang="en-US" altLang="ko-KR" sz="1400" dirty="0"/>
              <a:t>Object Detection </a:t>
            </a:r>
            <a:r>
              <a:rPr lang="ko-KR" altLang="en-US" sz="1400" dirty="0"/>
              <a:t>모델 중 하나인 </a:t>
            </a:r>
            <a:r>
              <a:rPr lang="en-US" altLang="ko-KR" sz="1400" dirty="0" err="1"/>
              <a:t>SINet</a:t>
            </a:r>
            <a:r>
              <a:rPr lang="ko-KR" altLang="en-US" sz="1400" dirty="0"/>
              <a:t>의 </a:t>
            </a:r>
            <a:r>
              <a:rPr lang="en-US" altLang="ko-KR" sz="1400" dirty="0"/>
              <a:t>Search Module</a:t>
            </a:r>
            <a:r>
              <a:rPr lang="ko-KR" altLang="en-US" sz="1400" dirty="0"/>
              <a:t>을 </a:t>
            </a:r>
            <a:r>
              <a:rPr lang="ko-KR" altLang="en-US" sz="1400" dirty="0" smtClean="0"/>
              <a:t>응용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Receptive field</a:t>
            </a:r>
            <a:r>
              <a:rPr lang="ko-KR" altLang="en-US" sz="1400" dirty="0" smtClean="0"/>
              <a:t>를 적용하여 상위 필터 정보가 복구된 </a:t>
            </a:r>
            <a:r>
              <a:rPr lang="en-US" altLang="ko-KR" sz="1400" dirty="0" smtClean="0"/>
              <a:t>(512-&gt;3000*) </a:t>
            </a:r>
            <a:r>
              <a:rPr lang="ko-KR" altLang="en-US" sz="1400" dirty="0" smtClean="0"/>
              <a:t>이미지로 정보가 흐르도록 적용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pseudo </a:t>
            </a:r>
            <a:r>
              <a:rPr lang="ko-KR" altLang="en-US" sz="1400" dirty="0" smtClean="0"/>
              <a:t>레이블 생성까지 개발 완료</a:t>
            </a:r>
            <a:r>
              <a:rPr lang="en-US" altLang="ko-KR" sz="1400" dirty="0" smtClean="0"/>
              <a:t>-&gt; segmentation </a:t>
            </a:r>
            <a:r>
              <a:rPr lang="ko-KR" altLang="en-US" sz="1400" dirty="0" smtClean="0"/>
              <a:t>모델에 학습시킬 계획</a:t>
            </a:r>
            <a:endParaRPr lang="en-US" altLang="ko-KR" sz="1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9686"/>
            <a:ext cx="4568258" cy="18003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183" y="3640667"/>
            <a:ext cx="3589965" cy="231839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568258" y="6042789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개의 </a:t>
            </a:r>
            <a:r>
              <a:rPr lang="en-US" altLang="ko-KR" sz="1000" dirty="0" err="1"/>
              <a:t>brach</a:t>
            </a:r>
            <a:r>
              <a:rPr lang="ko-KR" altLang="en-US" sz="1000" dirty="0"/>
              <a:t>로 이루어짐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receptive field</a:t>
            </a:r>
            <a:r>
              <a:rPr lang="ko-KR" altLang="en-US" sz="1000" dirty="0"/>
              <a:t>를 늘리기 위한 </a:t>
            </a:r>
            <a:r>
              <a:rPr lang="en-US" altLang="ko-KR" sz="1000" dirty="0"/>
              <a:t>component</a:t>
            </a:r>
          </a:p>
          <a:p>
            <a:r>
              <a:rPr lang="en-US" altLang="ko-KR" sz="1000" dirty="0"/>
              <a:t>→ </a:t>
            </a:r>
            <a:r>
              <a:rPr lang="ko-KR" altLang="en-US" sz="1000" dirty="0"/>
              <a:t>다양한 </a:t>
            </a:r>
            <a:r>
              <a:rPr lang="en-US" altLang="ko-KR" sz="1000" dirty="0"/>
              <a:t>size </a:t>
            </a:r>
            <a:r>
              <a:rPr lang="ko-KR" altLang="en-US" sz="1000" dirty="0"/>
              <a:t>및 </a:t>
            </a:r>
            <a:r>
              <a:rPr lang="en-US" altLang="ko-KR" sz="1000" dirty="0"/>
              <a:t>level</a:t>
            </a:r>
            <a:r>
              <a:rPr lang="ko-KR" altLang="en-US" sz="1000" dirty="0"/>
              <a:t>의 </a:t>
            </a:r>
            <a:r>
              <a:rPr lang="en-US" altLang="ko-KR" sz="1000" dirty="0"/>
              <a:t>feature</a:t>
            </a:r>
            <a:r>
              <a:rPr lang="ko-KR" altLang="en-US" sz="1000" dirty="0"/>
              <a:t>들을 학습할 수 있게 하여 </a:t>
            </a:r>
            <a:r>
              <a:rPr lang="en-US" altLang="ko-KR" sz="1000" dirty="0"/>
              <a:t>robust</a:t>
            </a:r>
            <a:r>
              <a:rPr lang="ko-KR" altLang="en-US" sz="1000" dirty="0"/>
              <a:t>한 </a:t>
            </a:r>
            <a:r>
              <a:rPr lang="en-US" altLang="ko-KR" sz="1000" dirty="0"/>
              <a:t>cue</a:t>
            </a:r>
            <a:r>
              <a:rPr lang="ko-KR" altLang="en-US" sz="1000" dirty="0"/>
              <a:t>를 학습</a:t>
            </a:r>
          </a:p>
        </p:txBody>
      </p:sp>
    </p:spTree>
    <p:extLst>
      <p:ext uri="{BB962C8B-B14F-4D97-AF65-F5344CB8AC3E}">
        <p14:creationId xmlns:p14="http://schemas.microsoft.com/office/powerpoint/2010/main" val="392839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39" y="1187575"/>
            <a:ext cx="3525408" cy="25788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5" y="1187575"/>
            <a:ext cx="3525408" cy="25788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117" y="3967984"/>
            <a:ext cx="2913560" cy="2131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6" y="3967984"/>
            <a:ext cx="2913561" cy="21468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227" y="3967984"/>
            <a:ext cx="2913560" cy="2131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0218" y="6131719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46734" y="6131719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4195" y="6131719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607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0218" y="6131719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7" y="6120875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4195" y="6131719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57" y="916362"/>
            <a:ext cx="3556700" cy="26017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9" y="927807"/>
            <a:ext cx="3525407" cy="25788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91" y="3901040"/>
            <a:ext cx="2917121" cy="21502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3910807"/>
            <a:ext cx="2915895" cy="21421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926" y="3899314"/>
            <a:ext cx="2938162" cy="215196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5131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845101"/>
              </p:ext>
            </p:extLst>
          </p:nvPr>
        </p:nvGraphicFramePr>
        <p:xfrm>
          <a:off x="260466" y="515391"/>
          <a:ext cx="8725593" cy="8563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70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84879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16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12/07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1/07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4905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334310"/>
              </p:ext>
            </p:extLst>
          </p:nvPr>
        </p:nvGraphicFramePr>
        <p:xfrm>
          <a:off x="260466" y="888122"/>
          <a:ext cx="8725593" cy="5752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6323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98790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25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Weakly</a:t>
                      </a:r>
                      <a:r>
                        <a:rPr lang="en-US" altLang="ko-KR" b="1" baseline="0" dirty="0" smtClean="0"/>
                        <a:t> supervised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이전에 </a:t>
                      </a:r>
                      <a:r>
                        <a:rPr lang="ko-KR" altLang="en-US" sz="1200" baseline="0" dirty="0" err="1" smtClean="0"/>
                        <a:t>디텍터</a:t>
                      </a:r>
                      <a:r>
                        <a:rPr lang="ko-KR" altLang="en-US" sz="1200" baseline="0" dirty="0" smtClean="0"/>
                        <a:t> 파트에서 연구되었던 </a:t>
                      </a:r>
                      <a:r>
                        <a:rPr lang="en-US" altLang="ko-KR" sz="1200" baseline="0" dirty="0" smtClean="0"/>
                        <a:t>camouflage </a:t>
                      </a:r>
                      <a:r>
                        <a:rPr lang="ko-KR" altLang="en-US" sz="1200" baseline="0" dirty="0" err="1" smtClean="0"/>
                        <a:t>디텍션</a:t>
                      </a:r>
                      <a:r>
                        <a:rPr lang="ko-KR" altLang="en-US" sz="1200" baseline="0" dirty="0" smtClean="0"/>
                        <a:t> 방식 적용 방법 연구 </a:t>
                      </a:r>
                      <a:r>
                        <a:rPr lang="ko-KR" altLang="en-US" sz="1200" baseline="0" dirty="0" smtClean="0"/>
                        <a:t>중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COD </a:t>
                      </a:r>
                      <a:r>
                        <a:rPr lang="ko-KR" altLang="en-US" sz="1200" baseline="0" dirty="0" smtClean="0"/>
                        <a:t>방식에 대한 연구 및 개발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camouflage </a:t>
                      </a:r>
                      <a:r>
                        <a:rPr lang="ko-KR" altLang="en-US" sz="1200" baseline="0" dirty="0" err="1" smtClean="0"/>
                        <a:t>디텐션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(COD) </a:t>
                      </a:r>
                      <a:r>
                        <a:rPr lang="ko-KR" altLang="en-US" sz="1200" baseline="0" dirty="0" smtClean="0"/>
                        <a:t>방식의 알고리즘을 </a:t>
                      </a:r>
                      <a:r>
                        <a:rPr lang="en-US" altLang="ko-KR" sz="1200" baseline="0" dirty="0" smtClean="0"/>
                        <a:t>weakly supervised</a:t>
                      </a:r>
                      <a:r>
                        <a:rPr lang="ko-KR" altLang="en-US" sz="1200" baseline="0" dirty="0" smtClean="0"/>
                        <a:t>에 적용한 모델 생성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현재 </a:t>
                      </a:r>
                      <a:r>
                        <a:rPr lang="en-US" altLang="ko-KR" sz="1200" baseline="0" dirty="0" smtClean="0"/>
                        <a:t>pseudo label </a:t>
                      </a:r>
                      <a:r>
                        <a:rPr lang="ko-KR" altLang="en-US" sz="1200" baseline="0" dirty="0" smtClean="0"/>
                        <a:t>생성 까지 완료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기존보다 </a:t>
                      </a:r>
                      <a:r>
                        <a:rPr lang="en-US" altLang="ko-KR" sz="1200" baseline="0" dirty="0" err="1" smtClean="0"/>
                        <a:t>heatmap</a:t>
                      </a:r>
                      <a:r>
                        <a:rPr lang="ko-KR" altLang="en-US" sz="1200" baseline="0" dirty="0" smtClean="0"/>
                        <a:t>의 디테일 대폭 상승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해당 방식으로 수도 라벨 생성 가능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업데이트된 </a:t>
                      </a:r>
                      <a:r>
                        <a:rPr lang="en-US" altLang="ko-KR" sz="1200" baseline="0" dirty="0" smtClean="0"/>
                        <a:t>pseudo </a:t>
                      </a:r>
                      <a:r>
                        <a:rPr lang="en-US" altLang="ko-KR" sz="1200" baseline="0" dirty="0" err="1" smtClean="0"/>
                        <a:t>labe</a:t>
                      </a:r>
                      <a:r>
                        <a:rPr lang="ko-KR" altLang="en-US" sz="1200" baseline="0" dirty="0" smtClean="0"/>
                        <a:t>을 기준으로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en-US" altLang="ko-KR" sz="1200" baseline="0" dirty="0" err="1" smtClean="0"/>
                        <a:t>seg</a:t>
                      </a:r>
                      <a:r>
                        <a:rPr lang="en-US" altLang="ko-KR" sz="1200" baseline="0" dirty="0" smtClean="0"/>
                        <a:t> model </a:t>
                      </a:r>
                      <a:r>
                        <a:rPr lang="ko-KR" altLang="en-US" sz="1200" baseline="0" dirty="0" smtClean="0"/>
                        <a:t>학습 해볼 계획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이미지 </a:t>
                      </a:r>
                      <a:r>
                        <a:rPr lang="en-US" altLang="ko-KR" sz="1200" baseline="0" dirty="0" smtClean="0"/>
                        <a:t>augmentation </a:t>
                      </a:r>
                      <a:r>
                        <a:rPr lang="ko-KR" altLang="en-US" sz="1200" baseline="0" dirty="0" smtClean="0"/>
                        <a:t>추가 </a:t>
                      </a:r>
                      <a:r>
                        <a:rPr lang="ko-KR" altLang="en-US" sz="1200" baseline="0" dirty="0" err="1" smtClean="0"/>
                        <a:t>실험중</a:t>
                      </a:r>
                      <a:endParaRPr lang="ko-KR" altLang="en-US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추가 </a:t>
                      </a:r>
                      <a:r>
                        <a:rPr lang="en-US" altLang="ko-KR" sz="1200" baseline="0" dirty="0" smtClean="0"/>
                        <a:t>COD </a:t>
                      </a:r>
                      <a:r>
                        <a:rPr lang="ko-KR" altLang="en-US" sz="1200" baseline="0" dirty="0" smtClean="0"/>
                        <a:t>모델 적용 </a:t>
                      </a:r>
                      <a:r>
                        <a:rPr lang="ko-KR" altLang="en-US" sz="1200" baseline="0" dirty="0" err="1" smtClean="0"/>
                        <a:t>실험중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25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Segmentation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baseline="0" dirty="0" smtClean="0"/>
                        <a:t>모델 비교 실험</a:t>
                      </a:r>
                      <a:endParaRPr lang="en-US" altLang="ko-KR" sz="1200" b="1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1) baseline, 2) 0 label, 3) </a:t>
                      </a:r>
                      <a:r>
                        <a:rPr lang="en-US" altLang="ko-KR" sz="1200" baseline="0" dirty="0" err="1" smtClean="0"/>
                        <a:t>cutmix</a:t>
                      </a:r>
                      <a:r>
                        <a:rPr lang="en-US" altLang="ko-KR" sz="1200" baseline="0" dirty="0" smtClean="0"/>
                        <a:t> segmentation, 4) </a:t>
                      </a:r>
                      <a:r>
                        <a:rPr lang="en-US" altLang="ko-KR" sz="1200" baseline="0" dirty="0" err="1" smtClean="0"/>
                        <a:t>segmix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네가지</a:t>
                      </a:r>
                      <a:r>
                        <a:rPr lang="ko-KR" altLang="en-US" sz="1200" baseline="0" dirty="0" smtClean="0"/>
                        <a:t> 모델에 대한 비교 실험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차 완료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‘3)' </a:t>
                      </a:r>
                      <a:r>
                        <a:rPr lang="ko-KR" altLang="en-US" sz="1200" baseline="0" dirty="0" smtClean="0"/>
                        <a:t>모델의 경우</a:t>
                      </a:r>
                      <a:r>
                        <a:rPr lang="en-US" altLang="ko-KR" sz="1200" baseline="0" dirty="0" smtClean="0"/>
                        <a:t>, loss </a:t>
                      </a:r>
                      <a:r>
                        <a:rPr lang="ko-KR" altLang="en-US" sz="1200" baseline="0" dirty="0" smtClean="0"/>
                        <a:t>값에 대한 증가가 보임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수치상은 실패한 실험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다만 </a:t>
                      </a:r>
                      <a:r>
                        <a:rPr lang="en-US" altLang="ko-KR" sz="1200" baseline="0" dirty="0" smtClean="0"/>
                        <a:t>‘3)' </a:t>
                      </a:r>
                      <a:r>
                        <a:rPr lang="ko-KR" altLang="en-US" sz="1200" baseline="0" dirty="0" smtClean="0"/>
                        <a:t>모델의 정량적인 결과를 확인해본 결과 </a:t>
                      </a:r>
                      <a:r>
                        <a:rPr lang="en-US" altLang="ko-KR" sz="1200" baseline="0" dirty="0" smtClean="0"/>
                        <a:t>'1),2)' </a:t>
                      </a:r>
                      <a:r>
                        <a:rPr lang="ko-KR" altLang="en-US" sz="1200" baseline="0" dirty="0" smtClean="0"/>
                        <a:t>방식보다 </a:t>
                      </a:r>
                      <a:r>
                        <a:rPr lang="en-US" altLang="ko-KR" sz="1200" baseline="0" dirty="0" smtClean="0"/>
                        <a:t>N</a:t>
                      </a:r>
                      <a:r>
                        <a:rPr lang="ko-KR" altLang="en-US" sz="1200" baseline="0" dirty="0" smtClean="0"/>
                        <a:t>과 </a:t>
                      </a:r>
                      <a:r>
                        <a:rPr lang="en-US" altLang="ko-KR" sz="1200" baseline="0" dirty="0" smtClean="0"/>
                        <a:t>M</a:t>
                      </a:r>
                      <a:r>
                        <a:rPr lang="ko-KR" altLang="en-US" sz="1200" baseline="0" dirty="0" smtClean="0"/>
                        <a:t>에 대한 샘플에 대해서 성능 향상이 확연함</a:t>
                      </a:r>
                      <a:endParaRPr lang="ko-KR" altLang="en-US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383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기타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baseline="0" dirty="0" smtClean="0"/>
                        <a:t>VIT </a:t>
                      </a:r>
                      <a:r>
                        <a:rPr lang="ko-KR" altLang="en-US" sz="1200" b="1" baseline="0" dirty="0" smtClean="0"/>
                        <a:t>모델</a:t>
                      </a:r>
                      <a:r>
                        <a:rPr lang="en-US" altLang="ko-KR" sz="1200" b="1" baseline="0" dirty="0" smtClean="0"/>
                        <a:t>: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false-</a:t>
                      </a:r>
                      <a:r>
                        <a:rPr lang="ko-KR" altLang="en-US" sz="1200" baseline="0" dirty="0" smtClean="0"/>
                        <a:t>슬라이드로부터 생성된 패치 데이터 이동 중 </a:t>
                      </a:r>
                      <a:r>
                        <a:rPr lang="en-US" altLang="ko-KR" sz="1200" baseline="0" dirty="0" smtClean="0"/>
                        <a:t>- </a:t>
                      </a:r>
                      <a:r>
                        <a:rPr lang="ko-KR" altLang="en-US" sz="1200" baseline="0" dirty="0" smtClean="0"/>
                        <a:t>테스트 예정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IRB </a:t>
                      </a:r>
                      <a:r>
                        <a:rPr lang="ko-KR" altLang="en-US" sz="1200" baseline="0" dirty="0" smtClean="0"/>
                        <a:t>서류 준비 시작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242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55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09" y="6062818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5" y="6042530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7034" y="6042530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149" y="842384"/>
            <a:ext cx="3548916" cy="25960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33" y="841957"/>
            <a:ext cx="3548917" cy="25960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314" y="3902012"/>
            <a:ext cx="2905867" cy="21256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3902012"/>
            <a:ext cx="2905867" cy="21256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53" y="3896998"/>
            <a:ext cx="2912464" cy="21455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825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5" y="711406"/>
            <a:ext cx="2752827" cy="27528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24" y="723926"/>
            <a:ext cx="2752827" cy="27528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5" y="3557334"/>
            <a:ext cx="2752827" cy="27528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563" y="723925"/>
            <a:ext cx="2752827" cy="2752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41963" y="3828516"/>
            <a:ext cx="4681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 case</a:t>
            </a:r>
            <a:r>
              <a:rPr lang="ko-KR" altLang="en-US" dirty="0" smtClean="0"/>
              <a:t>에 대해서는 </a:t>
            </a:r>
            <a:r>
              <a:rPr lang="en-US" altLang="ko-KR" dirty="0" err="1" smtClean="0"/>
              <a:t>heatmap</a:t>
            </a:r>
            <a:r>
              <a:rPr lang="ko-KR" altLang="en-US" dirty="0" smtClean="0"/>
              <a:t>을 거의 생성 하지 않음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다만 그림자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모서리에 </a:t>
            </a:r>
            <a:r>
              <a:rPr lang="en-US" altLang="ko-KR" dirty="0" smtClean="0"/>
              <a:t>gland</a:t>
            </a:r>
            <a:r>
              <a:rPr lang="ko-KR" altLang="en-US" dirty="0" smtClean="0"/>
              <a:t>에 대해서 민감하게 반응함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38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742603"/>
            <a:ext cx="5168606" cy="37809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744" y="3093262"/>
            <a:ext cx="5140147" cy="37647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95800" y="1001836"/>
            <a:ext cx="364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이슈 사항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전문의 </a:t>
            </a:r>
            <a:r>
              <a:rPr lang="ko-KR" altLang="en-US" sz="1200" dirty="0" err="1" smtClean="0"/>
              <a:t>커멘트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요청</a:t>
            </a:r>
            <a:r>
              <a:rPr lang="en-US" altLang="ko-KR" sz="1200" dirty="0" smtClean="0"/>
              <a:t>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 수도 코드에 어떤 형태가 더 적합한지 논의 필요 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seg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모델이 필요한가</a:t>
            </a:r>
            <a:r>
              <a:rPr lang="en-US" altLang="ko-KR" sz="1200" dirty="0" smtClean="0"/>
              <a:t>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현재 작은 </a:t>
            </a:r>
            <a:r>
              <a:rPr lang="ko-KR" altLang="en-US" sz="1200" dirty="0" err="1" smtClean="0"/>
              <a:t>병변에</a:t>
            </a:r>
            <a:r>
              <a:rPr lang="ko-KR" altLang="en-US" sz="1200" dirty="0" smtClean="0"/>
              <a:t> 대해서는 약한 모습이 보임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전체 시스템에서 </a:t>
            </a:r>
            <a:r>
              <a:rPr lang="en-US" altLang="ko-KR" sz="1200" dirty="0" smtClean="0"/>
              <a:t>40</a:t>
            </a:r>
            <a:r>
              <a:rPr lang="ko-KR" altLang="en-US" sz="1200" dirty="0" smtClean="0"/>
              <a:t>배율이 필수적인지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현재 </a:t>
            </a:r>
            <a:r>
              <a:rPr lang="en-US" altLang="ko-KR" sz="1200" dirty="0" smtClean="0"/>
              <a:t>N</a:t>
            </a:r>
            <a:r>
              <a:rPr lang="ko-KR" altLang="en-US" sz="1200" dirty="0" smtClean="0"/>
              <a:t>의 경우 배율이 보임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모서리쪽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그림자에 의한 에러가 많음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22085" y="4905286"/>
            <a:ext cx="31535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SEG </a:t>
            </a:r>
            <a:r>
              <a:rPr lang="ko-KR" altLang="en-US" sz="1400" dirty="0" smtClean="0"/>
              <a:t>모델 까지 가야하는지에 대해서는 피드백 요청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COD </a:t>
            </a:r>
            <a:r>
              <a:rPr lang="en-US" altLang="ko-KR" sz="1400" dirty="0" err="1" smtClean="0"/>
              <a:t>aug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등에 대한 비교 피드백 요청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가장 붉은색 기준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실용성을 위해서는 </a:t>
            </a:r>
            <a:r>
              <a:rPr lang="en-US" altLang="ko-KR" sz="1400" dirty="0" smtClean="0"/>
              <a:t>40X</a:t>
            </a:r>
            <a:r>
              <a:rPr lang="ko-KR" altLang="en-US" sz="1400" dirty="0" smtClean="0"/>
              <a:t>에서도 </a:t>
            </a:r>
            <a:r>
              <a:rPr lang="ko-KR" altLang="en-US" sz="1400" dirty="0" err="1" smtClean="0"/>
              <a:t>디텍팅이</a:t>
            </a:r>
            <a:r>
              <a:rPr lang="ko-KR" altLang="en-US" sz="1400" dirty="0" smtClean="0"/>
              <a:t> 필요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5248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업데이트 관련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43955" y="3882045"/>
            <a:ext cx="276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Incremental 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58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1. Incremental learning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4320" y="680168"/>
            <a:ext cx="748042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u="sng" dirty="0" smtClean="0"/>
              <a:t>System concept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99958" y="820263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오른쪽 화살표 6"/>
          <p:cNvSpPr/>
          <p:nvPr/>
        </p:nvSpPr>
        <p:spPr>
          <a:xfrm rot="16200000">
            <a:off x="6582984" y="1122729"/>
            <a:ext cx="585085" cy="332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16200000">
            <a:off x="6387610" y="2114717"/>
            <a:ext cx="347411" cy="18991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537" y="4877999"/>
            <a:ext cx="1546248" cy="85645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2438076" y="5803622"/>
            <a:ext cx="1308879" cy="3404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815650" y="3268612"/>
            <a:ext cx="720080" cy="8931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3622" y="420311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 (Pathologist)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1794" y="3272555"/>
            <a:ext cx="864096" cy="98522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330" y="1263632"/>
            <a:ext cx="504056" cy="12433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71774" y="4284417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5730" y="1416032"/>
            <a:ext cx="504056" cy="12433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8130" y="1568432"/>
            <a:ext cx="504056" cy="1243338"/>
          </a:xfrm>
          <a:prstGeom prst="rect">
            <a:avLst/>
          </a:prstGeom>
        </p:spPr>
      </p:pic>
      <p:cxnSp>
        <p:nvCxnSpPr>
          <p:cNvPr id="20" name="꺾인 연결선 19"/>
          <p:cNvCxnSpPr>
            <a:stCxn id="19" idx="2"/>
            <a:endCxn id="11" idx="0"/>
          </p:cNvCxnSpPr>
          <p:nvPr/>
        </p:nvCxnSpPr>
        <p:spPr>
          <a:xfrm rot="5400000">
            <a:off x="1329503" y="2657957"/>
            <a:ext cx="456842" cy="7644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9" idx="2"/>
            <a:endCxn id="15" idx="0"/>
          </p:cNvCxnSpPr>
          <p:nvPr/>
        </p:nvCxnSpPr>
        <p:spPr>
          <a:xfrm rot="16200000" flipH="1">
            <a:off x="1931608" y="2820320"/>
            <a:ext cx="460785" cy="4436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3994" y="114279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Daily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직선 화살표 연결선 22"/>
          <p:cNvCxnSpPr>
            <a:stCxn id="17" idx="2"/>
          </p:cNvCxnSpPr>
          <p:nvPr/>
        </p:nvCxnSpPr>
        <p:spPr>
          <a:xfrm>
            <a:off x="2383842" y="4561416"/>
            <a:ext cx="0" cy="46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1175690" y="4561416"/>
            <a:ext cx="0" cy="46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637327" y="5092468"/>
            <a:ext cx="998031" cy="265688"/>
          </a:xfrm>
          <a:prstGeom prst="roundRect">
            <a:avLst/>
          </a:prstGeom>
          <a:solidFill>
            <a:srgbClr val="E1F4F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: A</a:t>
            </a:r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87386" y="5103127"/>
            <a:ext cx="998031" cy="265688"/>
          </a:xfrm>
          <a:prstGeom prst="roundRect">
            <a:avLst/>
          </a:prstGeom>
          <a:solidFill>
            <a:srgbClr val="E1F4F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: B</a:t>
            </a:r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81744" y="504064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cxnSp>
        <p:nvCxnSpPr>
          <p:cNvPr id="28" name="직선 연결선 27"/>
          <p:cNvCxnSpPr>
            <a:endCxn id="27" idx="2"/>
          </p:cNvCxnSpPr>
          <p:nvPr/>
        </p:nvCxnSpPr>
        <p:spPr>
          <a:xfrm>
            <a:off x="1702941" y="5092468"/>
            <a:ext cx="130831" cy="3175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75690" y="4799639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6062" y="5837670"/>
            <a:ext cx="1406882" cy="265688"/>
          </a:xfrm>
          <a:prstGeom prst="roundRect">
            <a:avLst/>
          </a:prstGeom>
          <a:solidFill>
            <a:srgbClr val="FFC00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 case</a:t>
            </a:r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꺾인 연결선 30"/>
          <p:cNvCxnSpPr>
            <a:stCxn id="25" idx="2"/>
            <a:endCxn id="30" idx="0"/>
          </p:cNvCxnSpPr>
          <p:nvPr/>
        </p:nvCxnSpPr>
        <p:spPr>
          <a:xfrm rot="16200000" flipH="1">
            <a:off x="1218166" y="5276333"/>
            <a:ext cx="479514" cy="643160"/>
          </a:xfrm>
          <a:prstGeom prst="bentConnector3">
            <a:avLst>
              <a:gd name="adj1" fmla="val 517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6" idx="2"/>
            <a:endCxn id="30" idx="0"/>
          </p:cNvCxnSpPr>
          <p:nvPr/>
        </p:nvCxnSpPr>
        <p:spPr>
          <a:xfrm rot="5400000">
            <a:off x="1848526" y="5299793"/>
            <a:ext cx="468855" cy="6068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87386" y="115535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 pool (slides)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2701" y="3668570"/>
            <a:ext cx="2593781" cy="2418859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5046385" y="4830412"/>
            <a:ext cx="345248" cy="3241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436813" y="5143010"/>
            <a:ext cx="314727" cy="324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090975" y="6087429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Weakly-supervising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99454" y="3967833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candidates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3764114" y="4106332"/>
            <a:ext cx="257033" cy="32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3764114" y="4106332"/>
            <a:ext cx="913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3764114" y="4106332"/>
            <a:ext cx="336401" cy="136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6376760" y="2202510"/>
            <a:ext cx="404747" cy="573934"/>
            <a:chOff x="5450408" y="3255368"/>
            <a:chExt cx="489744" cy="694460"/>
          </a:xfrm>
        </p:grpSpPr>
        <p:sp>
          <p:nvSpPr>
            <p:cNvPr id="43" name="원통 42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원통 43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통 44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6" name="직선 화살표 연결선 45"/>
          <p:cNvCxnSpPr>
            <a:stCxn id="35" idx="0"/>
            <a:endCxn id="43" idx="3"/>
          </p:cNvCxnSpPr>
          <p:nvPr/>
        </p:nvCxnSpPr>
        <p:spPr>
          <a:xfrm flipV="1">
            <a:off x="5219009" y="2776444"/>
            <a:ext cx="1360125" cy="20539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6" idx="0"/>
            <a:endCxn id="43" idx="3"/>
          </p:cNvCxnSpPr>
          <p:nvPr/>
        </p:nvCxnSpPr>
        <p:spPr>
          <a:xfrm flipV="1">
            <a:off x="5594177" y="2776444"/>
            <a:ext cx="984957" cy="2366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712466" y="3082827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5410666" y="2604937"/>
            <a:ext cx="406466" cy="50418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3689" y="1094522"/>
            <a:ext cx="864096" cy="985229"/>
          </a:xfrm>
          <a:prstGeom prst="rect">
            <a:avLst/>
          </a:prstGeom>
        </p:spPr>
      </p:pic>
      <p:cxnSp>
        <p:nvCxnSpPr>
          <p:cNvPr id="51" name="직선 연결선 50"/>
          <p:cNvCxnSpPr/>
          <p:nvPr/>
        </p:nvCxnSpPr>
        <p:spPr>
          <a:xfrm>
            <a:off x="6564654" y="2818193"/>
            <a:ext cx="0" cy="3209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740575" y="5970514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case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194428" y="5038508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444784" y="5009144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912784" y="5141402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>
            <a:stCxn id="53" idx="0"/>
            <a:endCxn id="43" idx="3"/>
          </p:cNvCxnSpPr>
          <p:nvPr/>
        </p:nvCxnSpPr>
        <p:spPr>
          <a:xfrm flipH="1" flipV="1">
            <a:off x="6579134" y="2776444"/>
            <a:ext cx="747522" cy="226206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43" idx="3"/>
          </p:cNvCxnSpPr>
          <p:nvPr/>
        </p:nvCxnSpPr>
        <p:spPr>
          <a:xfrm flipH="1" flipV="1">
            <a:off x="6579134" y="2776444"/>
            <a:ext cx="977105" cy="221606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5" idx="0"/>
            <a:endCxn id="43" idx="3"/>
          </p:cNvCxnSpPr>
          <p:nvPr/>
        </p:nvCxnSpPr>
        <p:spPr>
          <a:xfrm flipH="1" flipV="1">
            <a:off x="6579134" y="2776444"/>
            <a:ext cx="1465878" cy="236495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7203" y="2865052"/>
            <a:ext cx="403106" cy="45961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731405" y="3293464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55616" y="264253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52139" y="2332645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466358" y="192271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Updating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 flipV="1">
            <a:off x="6636662" y="1495920"/>
            <a:ext cx="72529" cy="15082"/>
          </a:xfrm>
          <a:prstGeom prst="line">
            <a:avLst/>
          </a:prstGeom>
          <a:ln w="19050">
            <a:solidFill>
              <a:srgbClr val="124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6433879" y="1494731"/>
            <a:ext cx="109010" cy="24309"/>
          </a:xfrm>
          <a:prstGeom prst="line">
            <a:avLst/>
          </a:prstGeom>
          <a:ln w="19050">
            <a:solidFill>
              <a:srgbClr val="124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299958" y="1094522"/>
            <a:ext cx="416836" cy="400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18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86587" y="645961"/>
            <a:ext cx="558770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dirty="0" smtClean="0"/>
              <a:t>핵심 필요 사항</a:t>
            </a:r>
            <a:endParaRPr lang="en-US" altLang="ko-KR" sz="1400" u="sng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b="1" dirty="0" smtClean="0"/>
              <a:t>false </a:t>
            </a:r>
            <a:r>
              <a:rPr lang="en-US" altLang="ko-KR" sz="1400" b="1" dirty="0"/>
              <a:t>positive (</a:t>
            </a:r>
            <a:r>
              <a:rPr lang="ko-KR" altLang="en-US" sz="1400" b="1" dirty="0"/>
              <a:t>실제 </a:t>
            </a:r>
            <a:r>
              <a:rPr lang="en-US" altLang="ko-KR" sz="1400" b="1" dirty="0"/>
              <a:t>N) </a:t>
            </a:r>
            <a:r>
              <a:rPr lang="en-US" altLang="ko-KR" sz="1400" b="1" dirty="0" smtClean="0"/>
              <a:t>case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(1) </a:t>
            </a:r>
            <a:r>
              <a:rPr lang="en-US" altLang="ko-KR" sz="1400" dirty="0" err="1" smtClean="0"/>
              <a:t>SeeDP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false positive </a:t>
            </a:r>
            <a:r>
              <a:rPr lang="ko-KR" altLang="en-US" sz="1400" dirty="0" smtClean="0"/>
              <a:t>인지</a:t>
            </a:r>
            <a:r>
              <a:rPr lang="en-US" altLang="ko-KR" sz="1400" dirty="0" smtClean="0"/>
              <a:t>*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(2) </a:t>
            </a:r>
            <a:r>
              <a:rPr lang="en-US" altLang="ko-KR" sz="1400" dirty="0" err="1"/>
              <a:t>SeeDP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좌표 정보 </a:t>
            </a:r>
            <a:r>
              <a:rPr lang="en-US" altLang="ko-KR" sz="1400" dirty="0" smtClean="0"/>
              <a:t>DB </a:t>
            </a:r>
            <a:r>
              <a:rPr lang="ko-KR" altLang="en-US" sz="1400" dirty="0" smtClean="0"/>
              <a:t>저장</a:t>
            </a:r>
            <a:r>
              <a:rPr lang="en-US" altLang="ko-KR" sz="1400" dirty="0" smtClean="0"/>
              <a:t>*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(3) </a:t>
            </a:r>
            <a:r>
              <a:rPr lang="ko-KR" altLang="en-US" sz="1400" dirty="0" smtClean="0"/>
              <a:t>좌표 및 </a:t>
            </a:r>
            <a:r>
              <a:rPr lang="en-US" altLang="ko-KR" sz="1400" dirty="0" smtClean="0"/>
              <a:t>WSI</a:t>
            </a:r>
            <a:r>
              <a:rPr lang="ko-KR" altLang="en-US" sz="1400" dirty="0" smtClean="0"/>
              <a:t>로 학습용 패치 생성</a:t>
            </a:r>
            <a:r>
              <a:rPr lang="en-US" altLang="ko-KR" sz="1400" dirty="0" smtClean="0"/>
              <a:t>*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</a:t>
            </a:r>
            <a:r>
              <a:rPr lang="en-US" altLang="ko-KR" sz="1400" dirty="0"/>
              <a:t>4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업데이트 데이터 </a:t>
            </a:r>
            <a:r>
              <a:rPr lang="en-US" altLang="ko-KR" sz="1400" dirty="0" smtClean="0"/>
              <a:t>storage</a:t>
            </a:r>
            <a:r>
              <a:rPr lang="ko-KR" altLang="en-US" sz="1400" dirty="0" smtClean="0"/>
              <a:t>에 저장 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(5)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주기적 업데이트 시행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2) </a:t>
            </a:r>
            <a:r>
              <a:rPr lang="en-US" altLang="ko-KR" sz="1400" b="1" dirty="0"/>
              <a:t>false negative  (</a:t>
            </a:r>
            <a:r>
              <a:rPr lang="ko-KR" altLang="en-US" sz="1400" b="1" dirty="0"/>
              <a:t>실제 </a:t>
            </a:r>
            <a:r>
              <a:rPr lang="en-US" altLang="ko-KR" sz="1400" b="1" dirty="0"/>
              <a:t>D,M</a:t>
            </a:r>
            <a:r>
              <a:rPr lang="en-US" altLang="ko-KR" sz="1400" b="1" dirty="0" smtClean="0"/>
              <a:t>)</a:t>
            </a:r>
            <a:r>
              <a:rPr lang="en-US" altLang="ko-KR" sz="1400" dirty="0"/>
              <a:t> </a:t>
            </a:r>
            <a:r>
              <a:rPr lang="en-US" altLang="ko-KR" sz="1400" b="1" dirty="0" smtClean="0"/>
              <a:t>case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(1) </a:t>
            </a:r>
            <a:r>
              <a:rPr lang="en-US" altLang="ko-KR" sz="1400" dirty="0" err="1"/>
              <a:t>SeeDP</a:t>
            </a:r>
            <a:r>
              <a:rPr lang="en-US" altLang="ko-KR" sz="1400" dirty="0"/>
              <a:t>: false negative </a:t>
            </a:r>
            <a:r>
              <a:rPr lang="ko-KR" altLang="en-US" sz="1400" dirty="0"/>
              <a:t>인지 </a:t>
            </a:r>
            <a:r>
              <a:rPr lang="en-US" altLang="ko-KR" sz="1400" dirty="0"/>
              <a:t>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(2) </a:t>
            </a:r>
            <a:r>
              <a:rPr lang="en-US" altLang="ko-KR" sz="1400" dirty="0" err="1"/>
              <a:t>SeeDP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오분류된</a:t>
            </a:r>
            <a:r>
              <a:rPr lang="ko-KR" altLang="en-US" sz="1400" dirty="0"/>
              <a:t> 패치에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사용자가 선택 및 </a:t>
            </a:r>
            <a:r>
              <a:rPr lang="ko-KR" altLang="en-US" sz="1400" dirty="0" err="1"/>
              <a:t>재분류</a:t>
            </a:r>
            <a:r>
              <a:rPr lang="ko-KR" altLang="en-US" sz="1400" dirty="0"/>
              <a:t> 선택 </a:t>
            </a:r>
            <a:r>
              <a:rPr lang="en-US" altLang="ko-KR" sz="1400" dirty="0"/>
              <a:t>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(3) </a:t>
            </a:r>
            <a:r>
              <a:rPr lang="en-US" altLang="ko-KR" sz="1400" dirty="0" err="1"/>
              <a:t>SeeDP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오분류</a:t>
            </a:r>
            <a:r>
              <a:rPr lang="ko-KR" altLang="en-US" sz="1400" dirty="0"/>
              <a:t> 패치</a:t>
            </a:r>
            <a:r>
              <a:rPr lang="en-US" altLang="ko-KR" sz="1400" dirty="0"/>
              <a:t>- </a:t>
            </a:r>
            <a:r>
              <a:rPr lang="ko-KR" altLang="en-US" sz="1400" dirty="0"/>
              <a:t>좌표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재분류</a:t>
            </a:r>
            <a:r>
              <a:rPr lang="ko-KR" altLang="en-US" sz="1400" dirty="0"/>
              <a:t> 정보 </a:t>
            </a:r>
            <a:r>
              <a:rPr lang="en-US" altLang="ko-KR" sz="1400" dirty="0"/>
              <a:t>DB </a:t>
            </a:r>
            <a:r>
              <a:rPr lang="ko-KR" altLang="en-US" sz="1400" dirty="0" smtClean="0"/>
              <a:t>저장</a:t>
            </a:r>
            <a:r>
              <a:rPr lang="en-US" altLang="ko-KR" sz="1400" dirty="0" smtClean="0"/>
              <a:t>*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(4) </a:t>
            </a:r>
            <a:r>
              <a:rPr lang="ko-KR" altLang="en-US" sz="1400" dirty="0"/>
              <a:t>좌표 및 </a:t>
            </a:r>
            <a:r>
              <a:rPr lang="en-US" altLang="ko-KR" sz="1400" dirty="0"/>
              <a:t>WSI</a:t>
            </a:r>
            <a:r>
              <a:rPr lang="ko-KR" altLang="en-US" sz="1400" dirty="0"/>
              <a:t>로 학습용 패치 </a:t>
            </a:r>
            <a:r>
              <a:rPr lang="ko-KR" altLang="en-US" sz="1400" dirty="0" smtClean="0"/>
              <a:t>생성</a:t>
            </a:r>
            <a:r>
              <a:rPr lang="en-US" altLang="ko-KR" sz="1400" dirty="0" smtClean="0"/>
              <a:t>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</a:t>
            </a:r>
            <a:r>
              <a:rPr lang="en-US" altLang="ko-KR" sz="1400" dirty="0"/>
              <a:t>5) </a:t>
            </a:r>
            <a:r>
              <a:rPr lang="ko-KR" altLang="en-US" sz="1400" dirty="0"/>
              <a:t>업데이트 데이터 </a:t>
            </a:r>
            <a:r>
              <a:rPr lang="en-US" altLang="ko-KR" sz="1400" dirty="0"/>
              <a:t>storage</a:t>
            </a:r>
            <a:r>
              <a:rPr lang="ko-KR" altLang="en-US" sz="1400" dirty="0"/>
              <a:t>에 저장 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</a:t>
            </a:r>
            <a:r>
              <a:rPr lang="en-US" altLang="ko-KR" sz="1400" dirty="0"/>
              <a:t>6)</a:t>
            </a:r>
            <a:r>
              <a:rPr lang="ko-KR" altLang="en-US" sz="1400" dirty="0"/>
              <a:t> 주기적 업데이트 시행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3) WSI </a:t>
            </a:r>
            <a:r>
              <a:rPr lang="ko-KR" altLang="en-US" sz="1400" b="1" dirty="0" smtClean="0"/>
              <a:t>분류기 업데이트 </a:t>
            </a:r>
            <a:r>
              <a:rPr lang="en-US" altLang="ko-KR" sz="1400" b="1" dirty="0" smtClean="0"/>
              <a:t>(annotation 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주기 </a:t>
            </a:r>
            <a:r>
              <a:rPr lang="ko-KR" altLang="en-US" sz="1400" b="1" dirty="0" err="1" smtClean="0"/>
              <a:t>업데이트시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후보 </a:t>
            </a:r>
            <a:r>
              <a:rPr lang="en-US" altLang="ko-KR" sz="1400" b="1" dirty="0" smtClean="0"/>
              <a:t>WSI</a:t>
            </a:r>
            <a:r>
              <a:rPr lang="ko-KR" altLang="en-US" sz="1400" b="1" dirty="0" smtClean="0"/>
              <a:t>를 포함하여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업데이트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대상 슬라이드를 선별하는 과정 필요</a:t>
            </a:r>
            <a:endParaRPr lang="en-US" altLang="ko-KR" sz="1200" dirty="0" smtClean="0"/>
          </a:p>
        </p:txBody>
      </p: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1</a:t>
            </a:r>
            <a:r>
              <a:rPr lang="en-US" altLang="ko-KR" b="1" dirty="0" smtClean="0">
                <a:latin typeface="+mj-ea"/>
              </a:rPr>
              <a:t>. </a:t>
            </a:r>
            <a:r>
              <a:rPr lang="en-US" altLang="ko-KR" b="1" dirty="0" smtClean="0">
                <a:latin typeface="+mj-ea"/>
              </a:rPr>
              <a:t>Incremental leaning system (2)</a:t>
            </a:r>
            <a:endParaRPr lang="ko-KR" altLang="en-US" b="1" dirty="0">
              <a:latin typeface="+mj-ea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06" y="2542983"/>
            <a:ext cx="1546248" cy="85645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677489" y="3311654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179697" y="2703492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430053" y="2674128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898053" y="2806386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8500" y="564376"/>
            <a:ext cx="403106" cy="459616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502702" y="992788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826913" y="34185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" name="직선 화살표 연결선 89"/>
          <p:cNvCxnSpPr>
            <a:stCxn id="61" idx="0"/>
            <a:endCxn id="100" idx="3"/>
          </p:cNvCxnSpPr>
          <p:nvPr/>
        </p:nvCxnSpPr>
        <p:spPr>
          <a:xfrm flipV="1">
            <a:off x="7311925" y="2153227"/>
            <a:ext cx="180211" cy="55026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62" idx="0"/>
            <a:endCxn id="100" idx="3"/>
          </p:cNvCxnSpPr>
          <p:nvPr/>
        </p:nvCxnSpPr>
        <p:spPr>
          <a:xfrm flipH="1" flipV="1">
            <a:off x="7492136" y="2153227"/>
            <a:ext cx="70145" cy="52090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64" idx="0"/>
            <a:endCxn id="100" idx="3"/>
          </p:cNvCxnSpPr>
          <p:nvPr/>
        </p:nvCxnSpPr>
        <p:spPr>
          <a:xfrm flipH="1" flipV="1">
            <a:off x="7492136" y="2153227"/>
            <a:ext cx="538145" cy="65315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/>
          <p:cNvGrpSpPr/>
          <p:nvPr/>
        </p:nvGrpSpPr>
        <p:grpSpPr>
          <a:xfrm>
            <a:off x="7289762" y="1579293"/>
            <a:ext cx="404747" cy="573934"/>
            <a:chOff x="5450408" y="3255368"/>
            <a:chExt cx="489744" cy="694460"/>
          </a:xfrm>
        </p:grpSpPr>
        <p:sp>
          <p:nvSpPr>
            <p:cNvPr id="100" name="원통 99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원통 100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원통 10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화살표 연결선 16"/>
          <p:cNvCxnSpPr/>
          <p:nvPr/>
        </p:nvCxnSpPr>
        <p:spPr>
          <a:xfrm flipH="1" flipV="1">
            <a:off x="6599714" y="1693755"/>
            <a:ext cx="682435" cy="162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66480" y="1566836"/>
            <a:ext cx="2999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</a:t>
            </a:r>
            <a:r>
              <a:rPr lang="ko-KR" altLang="en-US" sz="1200" dirty="0" smtClean="0"/>
              <a:t>좌표 정보 저장 </a:t>
            </a:r>
            <a:endParaRPr lang="en-US" altLang="ko-KR" sz="1200" dirty="0" smtClean="0"/>
          </a:p>
        </p:txBody>
      </p:sp>
      <p:sp>
        <p:nvSpPr>
          <p:cNvPr id="113" name="TextBox 112"/>
          <p:cNvSpPr txBox="1"/>
          <p:nvPr/>
        </p:nvSpPr>
        <p:spPr>
          <a:xfrm>
            <a:off x="5904888" y="413991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688644" y="6447593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case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871" y="4510334"/>
            <a:ext cx="1960820" cy="1831636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6313723" y="4404711"/>
            <a:ext cx="406466" cy="504184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6264256" y="3995857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8" name="그룹 127"/>
          <p:cNvGrpSpPr/>
          <p:nvPr/>
        </p:nvGrpSpPr>
        <p:grpSpPr>
          <a:xfrm>
            <a:off x="8333584" y="4568090"/>
            <a:ext cx="404747" cy="573934"/>
            <a:chOff x="5450408" y="3255368"/>
            <a:chExt cx="489744" cy="694460"/>
          </a:xfrm>
        </p:grpSpPr>
        <p:sp>
          <p:nvSpPr>
            <p:cNvPr id="129" name="원통 12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 12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원통 13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직선 화살표 연결선 22"/>
          <p:cNvCxnSpPr/>
          <p:nvPr/>
        </p:nvCxnSpPr>
        <p:spPr>
          <a:xfrm flipV="1">
            <a:off x="7694508" y="4856055"/>
            <a:ext cx="591777" cy="518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 flipV="1">
            <a:off x="7990396" y="4902639"/>
            <a:ext cx="295889" cy="64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08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1</a:t>
            </a:r>
            <a:r>
              <a:rPr lang="en-US" altLang="ko-KR" b="1" dirty="0" smtClean="0">
                <a:latin typeface="+mj-ea"/>
              </a:rPr>
              <a:t>. </a:t>
            </a:r>
            <a:r>
              <a:rPr lang="en-US" altLang="ko-KR" b="1" dirty="0" smtClean="0">
                <a:latin typeface="+mj-ea"/>
              </a:rPr>
              <a:t>Incremental leaning system </a:t>
            </a:r>
            <a:r>
              <a:rPr lang="en-US" altLang="ko-KR" b="1" dirty="0" smtClean="0">
                <a:latin typeface="+mj-ea"/>
              </a:rPr>
              <a:t>(3)</a:t>
            </a:r>
            <a:endParaRPr lang="ko-KR" altLang="en-US" b="1" dirty="0">
              <a:latin typeface="+mj-ea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842" y="3056453"/>
            <a:ext cx="1546248" cy="85645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65525" y="3825124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567733" y="3216962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818089" y="3187598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286089" y="3319856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6536" y="1077846"/>
            <a:ext cx="403106" cy="459616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890738" y="1506258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214949" y="85532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" name="직선 화살표 연결선 89"/>
          <p:cNvCxnSpPr>
            <a:stCxn id="61" idx="0"/>
            <a:endCxn id="100" idx="3"/>
          </p:cNvCxnSpPr>
          <p:nvPr/>
        </p:nvCxnSpPr>
        <p:spPr>
          <a:xfrm flipV="1">
            <a:off x="7699961" y="2666697"/>
            <a:ext cx="180211" cy="55026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62" idx="0"/>
            <a:endCxn id="100" idx="3"/>
          </p:cNvCxnSpPr>
          <p:nvPr/>
        </p:nvCxnSpPr>
        <p:spPr>
          <a:xfrm flipH="1" flipV="1">
            <a:off x="7880172" y="2666697"/>
            <a:ext cx="70145" cy="52090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64" idx="0"/>
            <a:endCxn id="100" idx="3"/>
          </p:cNvCxnSpPr>
          <p:nvPr/>
        </p:nvCxnSpPr>
        <p:spPr>
          <a:xfrm flipH="1" flipV="1">
            <a:off x="7880172" y="2666697"/>
            <a:ext cx="538145" cy="65315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/>
          <p:cNvGrpSpPr/>
          <p:nvPr/>
        </p:nvGrpSpPr>
        <p:grpSpPr>
          <a:xfrm>
            <a:off x="7677798" y="2092763"/>
            <a:ext cx="404747" cy="573934"/>
            <a:chOff x="5450408" y="3255368"/>
            <a:chExt cx="489744" cy="694460"/>
          </a:xfrm>
        </p:grpSpPr>
        <p:sp>
          <p:nvSpPr>
            <p:cNvPr id="100" name="원통 99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원통 100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원통 10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화살표 연결선 16"/>
          <p:cNvCxnSpPr/>
          <p:nvPr/>
        </p:nvCxnSpPr>
        <p:spPr>
          <a:xfrm flipH="1" flipV="1">
            <a:off x="6987750" y="2207225"/>
            <a:ext cx="682435" cy="162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54516" y="2080306"/>
            <a:ext cx="2999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</a:t>
            </a:r>
            <a:r>
              <a:rPr lang="ko-KR" altLang="en-US" sz="1200" dirty="0" smtClean="0"/>
              <a:t>좌표 정보 저장 </a:t>
            </a:r>
            <a:endParaRPr lang="en-US" altLang="ko-KR" sz="1200" dirty="0" smtClean="0"/>
          </a:p>
        </p:txBody>
      </p:sp>
      <p:sp>
        <p:nvSpPr>
          <p:cNvPr id="113" name="TextBox 112"/>
          <p:cNvSpPr txBox="1"/>
          <p:nvPr/>
        </p:nvSpPr>
        <p:spPr>
          <a:xfrm>
            <a:off x="0" y="867267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83756" y="3174947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case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83" y="1237688"/>
            <a:ext cx="1960820" cy="1831636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408835" y="1132065"/>
            <a:ext cx="406466" cy="504184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359368" y="723211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8" name="그룹 127"/>
          <p:cNvGrpSpPr/>
          <p:nvPr/>
        </p:nvGrpSpPr>
        <p:grpSpPr>
          <a:xfrm>
            <a:off x="3207375" y="1861495"/>
            <a:ext cx="404747" cy="573934"/>
            <a:chOff x="5450408" y="3255368"/>
            <a:chExt cx="489744" cy="694460"/>
          </a:xfrm>
        </p:grpSpPr>
        <p:sp>
          <p:nvSpPr>
            <p:cNvPr id="129" name="원통 12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 12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원통 13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직선 화살표 연결선 22"/>
          <p:cNvCxnSpPr>
            <a:endCxn id="130" idx="2"/>
          </p:cNvCxnSpPr>
          <p:nvPr/>
        </p:nvCxnSpPr>
        <p:spPr>
          <a:xfrm>
            <a:off x="1918024" y="2133722"/>
            <a:ext cx="1289352" cy="1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endCxn id="130" idx="2"/>
          </p:cNvCxnSpPr>
          <p:nvPr/>
        </p:nvCxnSpPr>
        <p:spPr>
          <a:xfrm flipV="1">
            <a:off x="2085508" y="2149460"/>
            <a:ext cx="1121868" cy="1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2005" y="4144702"/>
            <a:ext cx="67919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1) Oracle</a:t>
            </a:r>
            <a:r>
              <a:rPr lang="ko-KR" altLang="en-US" sz="1400" b="1" u="sng" dirty="0" smtClean="0"/>
              <a:t>에 의한 패치 선택 기능</a:t>
            </a:r>
            <a:endParaRPr lang="en-US" altLang="ko-KR" sz="14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2) Oracle</a:t>
            </a:r>
            <a:r>
              <a:rPr lang="ko-KR" altLang="en-US" sz="1400" b="1" u="sng" dirty="0" smtClean="0"/>
              <a:t>에 의한 패치 재 </a:t>
            </a:r>
            <a:r>
              <a:rPr lang="ko-KR" altLang="en-US" sz="1400" b="1" u="sng" dirty="0" err="1" smtClean="0"/>
              <a:t>레이블링</a:t>
            </a:r>
            <a:r>
              <a:rPr lang="ko-KR" altLang="en-US" sz="1400" b="1" u="sng" dirty="0" smtClean="0"/>
              <a:t> 기능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</a:t>
            </a:r>
            <a:r>
              <a:rPr lang="ko-KR" altLang="en-US" sz="1400" dirty="0" smtClean="0"/>
              <a:t>였던 패치를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으로 </a:t>
            </a:r>
            <a:r>
              <a:rPr lang="ko-KR" altLang="en-US" sz="1400" dirty="0" err="1" smtClean="0"/>
              <a:t>레이블링</a:t>
            </a:r>
            <a:r>
              <a:rPr lang="ko-KR" altLang="en-US" sz="1400" dirty="0" smtClean="0"/>
              <a:t> 할 수 있도록 선택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3) </a:t>
            </a:r>
            <a:r>
              <a:rPr lang="ko-KR" altLang="en-US" sz="1400" b="1" u="sng" dirty="0" smtClean="0"/>
              <a:t>변경된 레이블과 패치 정보 </a:t>
            </a:r>
            <a:r>
              <a:rPr lang="en-US" altLang="ko-KR" sz="1400" b="1" u="sng" dirty="0" smtClean="0"/>
              <a:t>(</a:t>
            </a:r>
            <a:r>
              <a:rPr lang="ko-KR" altLang="en-US" sz="1400" b="1" u="sng" dirty="0" smtClean="0"/>
              <a:t>슬라이드</a:t>
            </a:r>
            <a:r>
              <a:rPr lang="en-US" altLang="ko-KR" sz="1400" b="1" u="sng" dirty="0" smtClean="0"/>
              <a:t>, </a:t>
            </a:r>
            <a:r>
              <a:rPr lang="ko-KR" altLang="en-US" sz="1400" b="1" u="sng" dirty="0" smtClean="0"/>
              <a:t>위치 정보</a:t>
            </a:r>
            <a:r>
              <a:rPr lang="en-US" altLang="ko-KR" sz="1400" b="1" u="sng" dirty="0" smtClean="0"/>
              <a:t>) DB</a:t>
            </a:r>
            <a:r>
              <a:rPr lang="ko-KR" altLang="en-US" sz="1400" b="1" u="sng" dirty="0" smtClean="0"/>
              <a:t>의 테이블에 저장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저장 방식에 대해서는 실무자와 추가 논의 필요 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슬라이드 위치 정보 </a:t>
            </a:r>
            <a:r>
              <a:rPr lang="en-US" altLang="ko-KR" sz="1400" dirty="0" smtClean="0"/>
              <a:t>or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실제 슬라이드 이동이 필요한지 등</a:t>
            </a:r>
            <a:endParaRPr lang="ko-KR" altLang="en-US" sz="14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2836157" y="2866436"/>
            <a:ext cx="406466" cy="504184"/>
          </a:xfrm>
          <a:prstGeom prst="rect">
            <a:avLst/>
          </a:prstGeom>
        </p:spPr>
      </p:pic>
      <p:cxnSp>
        <p:nvCxnSpPr>
          <p:cNvPr id="6" name="꺾인 연결선 5"/>
          <p:cNvCxnSpPr>
            <a:endCxn id="37" idx="1"/>
          </p:cNvCxnSpPr>
          <p:nvPr/>
        </p:nvCxnSpPr>
        <p:spPr>
          <a:xfrm rot="16200000" flipH="1">
            <a:off x="2115552" y="2397922"/>
            <a:ext cx="739233" cy="7019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37" idx="3"/>
            <a:endCxn id="130" idx="4"/>
          </p:cNvCxnSpPr>
          <p:nvPr/>
        </p:nvCxnSpPr>
        <p:spPr>
          <a:xfrm flipV="1">
            <a:off x="3242623" y="2149460"/>
            <a:ext cx="369499" cy="969068"/>
          </a:xfrm>
          <a:prstGeom prst="bentConnector3">
            <a:avLst>
              <a:gd name="adj1" fmla="val 1618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5640" y="3147858"/>
            <a:ext cx="14820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 smtClean="0"/>
              <a:t>재 </a:t>
            </a:r>
            <a:r>
              <a:rPr lang="ko-KR" altLang="en-US" sz="1050" dirty="0" err="1" smtClean="0"/>
              <a:t>레이블링</a:t>
            </a:r>
            <a:r>
              <a:rPr lang="ko-KR" altLang="en-US" sz="1050" dirty="0" smtClean="0"/>
              <a:t> 정보</a:t>
            </a:r>
            <a:endParaRPr lang="ko-KR" altLang="en-US" sz="1050" dirty="0"/>
          </a:p>
        </p:txBody>
      </p:sp>
      <p:sp>
        <p:nvSpPr>
          <p:cNvPr id="47" name="TextBox 46"/>
          <p:cNvSpPr txBox="1"/>
          <p:nvPr/>
        </p:nvSpPr>
        <p:spPr>
          <a:xfrm>
            <a:off x="1995959" y="1661180"/>
            <a:ext cx="14820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 smtClean="0"/>
              <a:t>패치 정보</a:t>
            </a:r>
            <a:r>
              <a:rPr lang="en-US" altLang="ko-KR" sz="105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 smtClean="0"/>
              <a:t>슬라이드 정보</a:t>
            </a:r>
            <a:endParaRPr lang="ko-KR" alt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3627223" y="1359131"/>
            <a:ext cx="13635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새로운 </a:t>
            </a:r>
            <a:r>
              <a:rPr lang="en-US" altLang="ko-KR" sz="1100" dirty="0" smtClean="0"/>
              <a:t>table </a:t>
            </a:r>
            <a:r>
              <a:rPr lang="ko-KR" altLang="en-US" sz="1100" dirty="0" smtClean="0"/>
              <a:t>필요</a:t>
            </a:r>
            <a:endParaRPr lang="ko-KR" altLang="en-US" sz="1100" dirty="0"/>
          </a:p>
        </p:txBody>
      </p:sp>
      <p:cxnSp>
        <p:nvCxnSpPr>
          <p:cNvPr id="15" name="직선 화살표 연결선 14"/>
          <p:cNvCxnSpPr>
            <a:stCxn id="12" idx="2"/>
            <a:endCxn id="131" idx="4"/>
          </p:cNvCxnSpPr>
          <p:nvPr/>
        </p:nvCxnSpPr>
        <p:spPr>
          <a:xfrm flipH="1">
            <a:off x="3612121" y="1620741"/>
            <a:ext cx="696863" cy="355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503492" y="1184876"/>
            <a:ext cx="0" cy="3389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503493" y="4352831"/>
            <a:ext cx="37987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1) N</a:t>
            </a:r>
            <a:r>
              <a:rPr lang="ko-KR" altLang="en-US" sz="1400" b="1" dirty="0" smtClean="0"/>
              <a:t>으로 최종 확정된 슬라이드 정보 저장</a:t>
            </a:r>
            <a:endParaRPr lang="ko-KR" alt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147390" y="6441418"/>
            <a:ext cx="355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씨젠</a:t>
            </a:r>
            <a:r>
              <a:rPr lang="ko-KR" altLang="en-US" dirty="0" smtClean="0"/>
              <a:t> </a:t>
            </a:r>
            <a:r>
              <a:rPr lang="en-US" altLang="ko-KR" dirty="0" smtClean="0"/>
              <a:t>AI</a:t>
            </a:r>
            <a:r>
              <a:rPr lang="ko-KR" altLang="en-US" dirty="0" smtClean="0"/>
              <a:t>팀 개발 범위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41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IRB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IRB </a:t>
            </a:r>
            <a:r>
              <a:rPr lang="ko-KR" altLang="en-US" sz="2000" b="1" dirty="0" smtClean="0">
                <a:latin typeface="+mj-ea"/>
                <a:ea typeface="+mj-ea"/>
              </a:rPr>
              <a:t>준비 </a:t>
            </a:r>
            <a:r>
              <a:rPr lang="ko-KR" altLang="en-US" sz="2000" b="1" dirty="0" smtClean="0">
                <a:latin typeface="+mj-ea"/>
                <a:ea typeface="+mj-ea"/>
              </a:rPr>
              <a:t>필요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6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IRB </a:t>
            </a:r>
            <a:r>
              <a:rPr lang="ko-KR" altLang="en-US" b="1" dirty="0" smtClean="0">
                <a:latin typeface="+mj-ea"/>
              </a:rPr>
              <a:t>준비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55575" y="550810"/>
            <a:ext cx="748042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카이스트 필요 서류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CITI : </a:t>
            </a:r>
            <a:r>
              <a:rPr lang="ko-KR" altLang="en-US" sz="1400" b="1" u="sng" dirty="0" smtClean="0"/>
              <a:t>각  학생 수료 필요 </a:t>
            </a:r>
            <a:r>
              <a:rPr lang="en-US" altLang="ko-KR" sz="1400" b="1" u="sng" dirty="0" smtClean="0"/>
              <a:t>(“</a:t>
            </a:r>
            <a:r>
              <a:rPr lang="en-US" altLang="ko-KR" sz="1400" b="1" u="sng" dirty="0" err="1" smtClean="0"/>
              <a:t>bryan</a:t>
            </a:r>
            <a:r>
              <a:rPr lang="en-US" altLang="ko-KR" sz="1400" b="1" u="sng" dirty="0" smtClean="0"/>
              <a:t>, </a:t>
            </a:r>
            <a:r>
              <a:rPr lang="ko-KR" altLang="en-US" sz="1400" b="1" u="sng" dirty="0" err="1" smtClean="0"/>
              <a:t>홍성래</a:t>
            </a:r>
            <a:r>
              <a:rPr lang="en-US" altLang="ko-KR" sz="1400" b="1" u="sng" dirty="0" smtClean="0"/>
              <a:t>, </a:t>
            </a:r>
            <a:r>
              <a:rPr lang="ko-KR" altLang="en-US" sz="1400" b="1" u="sng" dirty="0" err="1" smtClean="0"/>
              <a:t>김태미</a:t>
            </a:r>
            <a:r>
              <a:rPr lang="en-US" altLang="ko-KR" sz="1400" b="1" u="sng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심의면제신청서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인체유래물연구 심의면제자가 </a:t>
            </a:r>
            <a:r>
              <a:rPr lang="ko-KR" altLang="en-US" sz="1400" b="1" u="sng" dirty="0" err="1" smtClean="0"/>
              <a:t>점검표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연구계획서</a:t>
            </a:r>
            <a:endParaRPr lang="en-US" altLang="ko-KR" sz="14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씨젠</a:t>
            </a:r>
            <a:r>
              <a:rPr lang="ko-KR" altLang="en-US" sz="1400" dirty="0" smtClean="0"/>
              <a:t> 의료 재단 필요 서류</a:t>
            </a:r>
            <a:endParaRPr lang="en-US" altLang="ko-KR" sz="1400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/>
              <a:t>심의 면제 확인서</a:t>
            </a:r>
            <a:endParaRPr lang="en-US" altLang="ko-KR" sz="1400" b="1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/>
              <a:t>동의 면제 사유서</a:t>
            </a:r>
            <a:endParaRPr lang="en-US" altLang="ko-KR" sz="1400" b="1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/>
              <a:t>연구 </a:t>
            </a:r>
            <a:r>
              <a:rPr lang="ko-KR" altLang="en-US" sz="1400" b="1" dirty="0" err="1" smtClean="0"/>
              <a:t>계획심의</a:t>
            </a:r>
            <a:r>
              <a:rPr lang="ko-KR" altLang="en-US" sz="1400" b="1" dirty="0" smtClean="0"/>
              <a:t> 의뢰서 </a:t>
            </a:r>
            <a:r>
              <a:rPr lang="en-US" altLang="ko-KR" sz="1400" b="1" dirty="0" smtClean="0"/>
              <a:t>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이전 </a:t>
            </a:r>
            <a:r>
              <a:rPr lang="ko-KR" altLang="en-US" sz="1400" b="1" dirty="0" err="1" smtClean="0"/>
              <a:t>씨젠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의료재단과</a:t>
            </a:r>
            <a:r>
              <a:rPr lang="ko-KR" altLang="en-US" sz="1400" b="1" dirty="0" smtClean="0"/>
              <a:t> 카이스트의 프로젝트 명칭 차이로 인해서 필요한 서류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0901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latin typeface="+mj-ea"/>
                <a:ea typeface="+mj-ea"/>
              </a:rPr>
              <a:t>스케너</a:t>
            </a:r>
            <a:r>
              <a:rPr lang="ko-KR" altLang="en-US" sz="2800" b="1" dirty="0" smtClean="0">
                <a:latin typeface="+mj-ea"/>
                <a:ea typeface="+mj-ea"/>
              </a:rPr>
              <a:t>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업데이트 내용 및 진행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067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</a:rPr>
              <a:t>데이터 업데이트 </a:t>
            </a:r>
            <a:r>
              <a:rPr lang="en-US" altLang="ko-KR" b="1" dirty="0" smtClean="0">
                <a:latin typeface="+mj-ea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+mj-ea"/>
              </a:rPr>
              <a:t>지난 슬라이드</a:t>
            </a:r>
            <a:r>
              <a:rPr lang="en-US" altLang="ko-KR" b="1" dirty="0" smtClean="0">
                <a:latin typeface="+mj-ea"/>
              </a:rPr>
              <a:t>)</a:t>
            </a:r>
            <a:r>
              <a:rPr lang="ko-KR" altLang="en-US" b="1" dirty="0" smtClean="0">
                <a:latin typeface="+mj-ea"/>
              </a:rPr>
              <a:t>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55575" y="550810"/>
            <a:ext cx="748042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현재 학습 상황 </a:t>
            </a:r>
            <a:r>
              <a:rPr lang="en-US" altLang="ko-KR" sz="1400" b="1" u="sng" dirty="0" smtClean="0"/>
              <a:t>(1/7 </a:t>
            </a:r>
            <a:r>
              <a:rPr lang="ko-KR" altLang="en-US" sz="1400" b="1" u="sng" dirty="0" smtClean="0"/>
              <a:t>목표</a:t>
            </a:r>
            <a:r>
              <a:rPr lang="en-US" altLang="ko-KR" sz="1400" b="1" u="sng" dirty="0" smtClean="0"/>
              <a:t>) : </a:t>
            </a:r>
            <a:r>
              <a:rPr lang="ko-KR" altLang="en-US" sz="1400" b="1" u="sng" dirty="0" smtClean="0">
                <a:solidFill>
                  <a:srgbClr val="FF0000"/>
                </a:solidFill>
              </a:rPr>
              <a:t>현재 담당자 이슈로 일부 지연 중</a:t>
            </a:r>
            <a:endParaRPr lang="en-US" altLang="ko-KR" sz="1400" b="1" u="sng" dirty="0" smtClean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1</a:t>
            </a:r>
            <a:r>
              <a:rPr lang="en-US" altLang="ko-KR" sz="1200" b="1" u="sng" dirty="0"/>
              <a:t>) 225 </a:t>
            </a:r>
            <a:r>
              <a:rPr lang="ko-KR" altLang="en-US" sz="1200" b="1" u="sng" dirty="0"/>
              <a:t>서버에서 </a:t>
            </a:r>
            <a:r>
              <a:rPr lang="en-US" altLang="ko-KR" sz="1200" b="1" u="sng" dirty="0"/>
              <a:t>colon </a:t>
            </a:r>
            <a:r>
              <a:rPr lang="en-US" altLang="ko-KR" sz="1200" b="1" u="sng" dirty="0" err="1"/>
              <a:t>lossdiff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중 </a:t>
            </a:r>
            <a:r>
              <a:rPr lang="en-US" altLang="ko-KR" sz="1200" b="1" u="sng" dirty="0"/>
              <a:t>-&gt; 226 </a:t>
            </a:r>
            <a:r>
              <a:rPr lang="ko-KR" altLang="en-US" sz="1200" b="1" u="sng" dirty="0"/>
              <a:t>서버로 이동 시켜서</a:t>
            </a:r>
            <a:r>
              <a:rPr lang="en-US" altLang="ko-KR" sz="1200" b="1" u="sng" dirty="0"/>
              <a:t>, WSI </a:t>
            </a:r>
            <a:r>
              <a:rPr lang="en-US" altLang="ko-KR" sz="1200" b="1" u="sng" dirty="0" err="1"/>
              <a:t>featurecube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계획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2</a:t>
            </a:r>
            <a:r>
              <a:rPr lang="en-US" altLang="ko-KR" sz="1200" b="1" u="sng" dirty="0"/>
              <a:t>) </a:t>
            </a:r>
            <a:r>
              <a:rPr lang="en-US" altLang="ko-KR" sz="1200" b="1" u="sng" dirty="0" smtClean="0"/>
              <a:t>225 </a:t>
            </a:r>
            <a:r>
              <a:rPr lang="ko-KR" altLang="en-US" sz="1200" b="1" u="sng" dirty="0"/>
              <a:t>서버에서 </a:t>
            </a:r>
            <a:r>
              <a:rPr lang="en-US" altLang="ko-KR" sz="1200" b="1" u="sng" dirty="0" err="1"/>
              <a:t>stoamch</a:t>
            </a:r>
            <a:r>
              <a:rPr lang="en-US" altLang="ko-KR" sz="1200" b="1" u="sng" dirty="0"/>
              <a:t> </a:t>
            </a:r>
            <a:r>
              <a:rPr lang="en-US" altLang="ko-KR" sz="1200" b="1" u="sng" dirty="0" err="1"/>
              <a:t>lossdiff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계획 </a:t>
            </a:r>
            <a:r>
              <a:rPr lang="en-US" altLang="ko-KR" sz="1200" b="1" u="sng" dirty="0"/>
              <a:t>-&gt; 226 </a:t>
            </a:r>
            <a:r>
              <a:rPr lang="ko-KR" altLang="en-US" sz="1200" b="1" u="sng" dirty="0"/>
              <a:t>서버로 이동 시켜 </a:t>
            </a:r>
            <a:r>
              <a:rPr lang="en-US" altLang="ko-KR" sz="1200" b="1" u="sng" dirty="0"/>
              <a:t>WSI feature cube </a:t>
            </a:r>
            <a:r>
              <a:rPr lang="ko-KR" altLang="en-US" sz="1200" b="1" u="sng" dirty="0"/>
              <a:t>학습 계획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 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* 동시 접속으로 인한 모델 충돌 등에 대한 방지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 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3 class </a:t>
            </a:r>
            <a:r>
              <a:rPr lang="ko-KR" altLang="en-US" sz="1200" dirty="0"/>
              <a:t>정상 작동 확인후 </a:t>
            </a:r>
            <a:r>
              <a:rPr lang="en-US" altLang="ko-KR" sz="1200" dirty="0"/>
              <a:t>4 class </a:t>
            </a:r>
            <a:r>
              <a:rPr lang="ko-KR" altLang="en-US" sz="1200" dirty="0"/>
              <a:t>진행할 계획임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'2)' </a:t>
            </a:r>
            <a:r>
              <a:rPr lang="ko-KR" altLang="en-US" sz="1200" dirty="0"/>
              <a:t>까지 </a:t>
            </a:r>
            <a:r>
              <a:rPr lang="ko-KR" altLang="en-US" sz="1200" dirty="0" err="1"/>
              <a:t>진행후</a:t>
            </a:r>
            <a:r>
              <a:rPr lang="ko-KR" altLang="en-US" sz="1200" dirty="0"/>
              <a:t> 모델의 성능에 따라서</a:t>
            </a:r>
            <a:r>
              <a:rPr lang="en-US" altLang="ko-KR" sz="1200" dirty="0"/>
              <a:t>, </a:t>
            </a:r>
            <a:r>
              <a:rPr lang="ko-KR" altLang="en-US" sz="1200" dirty="0"/>
              <a:t>계획 수정 </a:t>
            </a:r>
            <a:r>
              <a:rPr lang="ko-KR" altLang="en-US" sz="1200" dirty="0" smtClean="0"/>
              <a:t>필요함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3833893" y="3526445"/>
            <a:ext cx="92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기존 </a:t>
            </a:r>
            <a:r>
              <a:rPr lang="en-US" altLang="ko-KR" sz="1100" dirty="0" smtClean="0"/>
              <a:t>14</a:t>
            </a:r>
            <a:r>
              <a:rPr lang="ko-KR" altLang="en-US" sz="1100" dirty="0" smtClean="0"/>
              <a:t>번</a:t>
            </a:r>
            <a:endParaRPr lang="ko-KR" altLang="en-US" sz="1100" dirty="0"/>
          </a:p>
        </p:txBody>
      </p:sp>
      <p:sp>
        <p:nvSpPr>
          <p:cNvPr id="32" name="직사각형 31"/>
          <p:cNvSpPr/>
          <p:nvPr/>
        </p:nvSpPr>
        <p:spPr>
          <a:xfrm>
            <a:off x="714318" y="5448862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3" y="569298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05" y="5947410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직사각형 34"/>
          <p:cNvSpPr/>
          <p:nvPr/>
        </p:nvSpPr>
        <p:spPr>
          <a:xfrm>
            <a:off x="1104784" y="5767957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01128" y="6006402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42" y="5430349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꺾인 연결선 37"/>
          <p:cNvCxnSpPr>
            <a:endCxn id="37" idx="1"/>
          </p:cNvCxnSpPr>
          <p:nvPr/>
        </p:nvCxnSpPr>
        <p:spPr>
          <a:xfrm flipV="1">
            <a:off x="794618" y="5596577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/>
          <p:nvPr/>
        </p:nvCxnSpPr>
        <p:spPr>
          <a:xfrm>
            <a:off x="795597" y="5621496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endCxn id="34" idx="1"/>
          </p:cNvCxnSpPr>
          <p:nvPr/>
        </p:nvCxnSpPr>
        <p:spPr>
          <a:xfrm>
            <a:off x="794618" y="5785776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>
            <a:off x="794618" y="5785776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113725" y="5515491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95752" y="5477999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176092" y="582536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45" name="원통 4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원통 4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원통 4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533989" y="6225468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49" name="원통 4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원통 4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원통 5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021770" y="6237389"/>
            <a:ext cx="259026" cy="237471"/>
            <a:chOff x="572642" y="3447654"/>
            <a:chExt cx="1905000" cy="1904997"/>
          </a:xfrm>
          <a:effectLst/>
        </p:grpSpPr>
        <p:pic>
          <p:nvPicPr>
            <p:cNvPr id="53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4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5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6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7" name="오른쪽으로 구부러진 화살표 56"/>
          <p:cNvSpPr/>
          <p:nvPr/>
        </p:nvSpPr>
        <p:spPr>
          <a:xfrm rot="7865545">
            <a:off x="2449702" y="5812204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2602115" y="5812318"/>
            <a:ext cx="214478" cy="220902"/>
            <a:chOff x="4475812" y="3935257"/>
            <a:chExt cx="259519" cy="267291"/>
          </a:xfrm>
        </p:grpSpPr>
        <p:pic>
          <p:nvPicPr>
            <p:cNvPr id="5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0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1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2" name="직사각형 61"/>
          <p:cNvSpPr/>
          <p:nvPr/>
        </p:nvSpPr>
        <p:spPr>
          <a:xfrm>
            <a:off x="5484159" y="5317591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4565366" y="5805621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5001373" y="5170694"/>
            <a:ext cx="655209" cy="641250"/>
            <a:chOff x="1066780" y="5164014"/>
            <a:chExt cx="655209" cy="641250"/>
          </a:xfrm>
        </p:grpSpPr>
        <p:sp>
          <p:nvSpPr>
            <p:cNvPr id="65" name="타원 6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5571040" y="5336048"/>
            <a:ext cx="1070791" cy="878559"/>
            <a:chOff x="5943796" y="2779089"/>
            <a:chExt cx="2735123" cy="2359603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78" name="TextBox 77"/>
          <p:cNvSpPr txBox="1"/>
          <p:nvPr/>
        </p:nvSpPr>
        <p:spPr>
          <a:xfrm>
            <a:off x="6566730" y="5448862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2441" y="3915262"/>
            <a:ext cx="939584" cy="76980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732782" y="3500717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226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9831" y="3910624"/>
            <a:ext cx="939584" cy="769804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245952" y="3536431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225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cxnSp>
        <p:nvCxnSpPr>
          <p:cNvPr id="84" name="꺾인 연결선 83"/>
          <p:cNvCxnSpPr>
            <a:stCxn id="22" idx="2"/>
            <a:endCxn id="80" idx="3"/>
          </p:cNvCxnSpPr>
          <p:nvPr/>
        </p:nvCxnSpPr>
        <p:spPr>
          <a:xfrm rot="5400000">
            <a:off x="3047957" y="3052123"/>
            <a:ext cx="512109" cy="19839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76516" y="2331774"/>
            <a:ext cx="1310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패치 생성</a:t>
            </a:r>
            <a:r>
              <a:rPr lang="en-US" altLang="ko-KR" sz="1200" dirty="0" smtClean="0"/>
              <a:t>//DB</a:t>
            </a:r>
            <a:endParaRPr lang="ko-KR" altLang="en-US" sz="1200" dirty="0"/>
          </a:p>
        </p:txBody>
      </p:sp>
      <p:cxnSp>
        <p:nvCxnSpPr>
          <p:cNvPr id="96" name="꺾인 연결선 95"/>
          <p:cNvCxnSpPr>
            <a:stCxn id="22" idx="2"/>
            <a:endCxn id="85" idx="1"/>
          </p:cNvCxnSpPr>
          <p:nvPr/>
        </p:nvCxnSpPr>
        <p:spPr>
          <a:xfrm rot="16200000" flipH="1">
            <a:off x="4889179" y="3194873"/>
            <a:ext cx="507471" cy="16938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2800830" y="4359255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패치 이동 </a:t>
            </a:r>
            <a:r>
              <a:rPr lang="en-US" altLang="ko-KR" sz="1100" dirty="0" smtClean="0"/>
              <a:t>(</a:t>
            </a:r>
            <a:r>
              <a:rPr lang="ko-KR" altLang="en-US" sz="1100" dirty="0" smtClean="0">
                <a:solidFill>
                  <a:srgbClr val="FF0000"/>
                </a:solidFill>
              </a:rPr>
              <a:t>완료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00" name="TextBox 99"/>
          <p:cNvSpPr txBox="1"/>
          <p:nvPr/>
        </p:nvSpPr>
        <p:spPr>
          <a:xfrm>
            <a:off x="4481666" y="4367556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슬라이드 이동</a:t>
            </a:r>
            <a:endParaRPr lang="ko-KR" altLang="en-US" sz="1100" dirty="0"/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5043" y="2662895"/>
            <a:ext cx="939584" cy="769804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4677740" y="2957950"/>
            <a:ext cx="404747" cy="573934"/>
            <a:chOff x="5450408" y="3255368"/>
            <a:chExt cx="489744" cy="694460"/>
          </a:xfrm>
        </p:grpSpPr>
        <p:sp>
          <p:nvSpPr>
            <p:cNvPr id="28" name="원통 27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원통 28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통 29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8" name="아래쪽 화살표 97"/>
          <p:cNvSpPr/>
          <p:nvPr/>
        </p:nvSpPr>
        <p:spPr>
          <a:xfrm>
            <a:off x="1682843" y="4751695"/>
            <a:ext cx="359649" cy="586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3077922" y="6454869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LossDiff</a:t>
            </a:r>
            <a:r>
              <a:rPr lang="en-US" altLang="ko-KR" sz="1100" dirty="0" smtClean="0"/>
              <a:t>(.</a:t>
            </a:r>
            <a:r>
              <a:rPr lang="en-US" altLang="ko-KR" sz="1100" dirty="0" err="1" smtClean="0"/>
              <a:t>plk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이동</a:t>
            </a:r>
            <a:endParaRPr lang="ko-KR" altLang="en-US" sz="1100" dirty="0"/>
          </a:p>
        </p:txBody>
      </p:sp>
      <p:cxnSp>
        <p:nvCxnSpPr>
          <p:cNvPr id="104" name="꺾인 연결선 103"/>
          <p:cNvCxnSpPr>
            <a:stCxn id="32" idx="2"/>
            <a:endCxn id="62" idx="2"/>
          </p:cNvCxnSpPr>
          <p:nvPr/>
        </p:nvCxnSpPr>
        <p:spPr>
          <a:xfrm rot="5400000" flipH="1" flipV="1">
            <a:off x="4020590" y="4021260"/>
            <a:ext cx="311043" cy="4733602"/>
          </a:xfrm>
          <a:prstGeom prst="bentConnector3">
            <a:avLst>
              <a:gd name="adj1" fmla="val -73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2037527" y="4968709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패치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학습 </a:t>
            </a:r>
            <a:endParaRPr lang="ko-KR" altLang="en-US" sz="1100" dirty="0"/>
          </a:p>
        </p:txBody>
      </p:sp>
      <p:sp>
        <p:nvSpPr>
          <p:cNvPr id="109" name="아래쪽 화살표 108"/>
          <p:cNvSpPr/>
          <p:nvPr/>
        </p:nvSpPr>
        <p:spPr>
          <a:xfrm>
            <a:off x="6240662" y="4777171"/>
            <a:ext cx="275508" cy="486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6486441" y="4845291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슬라이드 학습</a:t>
            </a:r>
            <a:endParaRPr lang="ko-KR" altLang="en-US" sz="1100" dirty="0"/>
          </a:p>
        </p:txBody>
      </p:sp>
      <p:cxnSp>
        <p:nvCxnSpPr>
          <p:cNvPr id="111" name="꺾인 연결선 110"/>
          <p:cNvCxnSpPr>
            <a:stCxn id="78" idx="3"/>
            <a:endCxn id="29" idx="4"/>
          </p:cNvCxnSpPr>
          <p:nvPr/>
        </p:nvCxnSpPr>
        <p:spPr>
          <a:xfrm flipH="1" flipV="1">
            <a:off x="5082487" y="3245915"/>
            <a:ext cx="2702037" cy="2464557"/>
          </a:xfrm>
          <a:prstGeom prst="bentConnector3">
            <a:avLst>
              <a:gd name="adj1" fmla="val -84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7986156" y="3794238"/>
            <a:ext cx="1500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분류 결과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 smtClean="0"/>
              <a:t>저장</a:t>
            </a:r>
            <a:endParaRPr lang="ko-KR" altLang="en-US" sz="1100" dirty="0"/>
          </a:p>
        </p:txBody>
      </p:sp>
      <p:sp>
        <p:nvSpPr>
          <p:cNvPr id="116" name="TextBox 115"/>
          <p:cNvSpPr txBox="1"/>
          <p:nvPr/>
        </p:nvSpPr>
        <p:spPr>
          <a:xfrm>
            <a:off x="6218022" y="2861837"/>
            <a:ext cx="2767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*DB access </a:t>
            </a:r>
            <a:r>
              <a:rPr lang="ko-KR" altLang="en-US" sz="1200" b="1" u="sng" dirty="0" smtClean="0"/>
              <a:t>가능 확인</a:t>
            </a:r>
            <a:endParaRPr lang="ko-KR" altLang="en-US" sz="1200" b="1" u="sng" dirty="0"/>
          </a:p>
        </p:txBody>
      </p:sp>
    </p:spTree>
    <p:extLst>
      <p:ext uri="{BB962C8B-B14F-4D97-AF65-F5344CB8AC3E}">
        <p14:creationId xmlns:p14="http://schemas.microsoft.com/office/powerpoint/2010/main" val="247244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Pixman</a:t>
            </a:r>
            <a:r>
              <a:rPr lang="en-US" altLang="ko-KR" b="1" dirty="0" smtClean="0">
                <a:latin typeface="+mj-ea"/>
              </a:rPr>
              <a:t> </a:t>
            </a:r>
            <a:r>
              <a:rPr lang="ko-KR" altLang="en-US" b="1" dirty="0" smtClean="0">
                <a:latin typeface="+mj-ea"/>
              </a:rPr>
              <a:t>업데이트 </a:t>
            </a:r>
            <a:r>
              <a:rPr lang="en-US" altLang="ko-KR" b="1" dirty="0" smtClean="0">
                <a:latin typeface="+mj-ea"/>
              </a:rPr>
              <a:t>– </a:t>
            </a:r>
            <a:r>
              <a:rPr lang="ko-KR" altLang="en-US" b="1" dirty="0" smtClean="0">
                <a:latin typeface="+mj-ea"/>
              </a:rPr>
              <a:t>오류 확인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4" y="3246735"/>
            <a:ext cx="4630109" cy="346363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011" y="3244145"/>
            <a:ext cx="4127129" cy="3466226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18230" y="646424"/>
            <a:ext cx="5007835" cy="14471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u="sng" dirty="0" smtClean="0"/>
              <a:t>Stomach </a:t>
            </a:r>
            <a:r>
              <a:rPr lang="ko-KR" altLang="en-US" sz="1200" b="1" u="sng" dirty="0" smtClean="0"/>
              <a:t>모델 설치</a:t>
            </a:r>
            <a:endParaRPr lang="en-US" altLang="ko-KR" sz="12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학습 및 설치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차 완료 </a:t>
            </a:r>
            <a:r>
              <a:rPr lang="en-US" altLang="ko-KR" sz="1200" dirty="0" smtClean="0"/>
              <a:t>(stomach) : </a:t>
            </a:r>
            <a:r>
              <a:rPr lang="ko-KR" altLang="en-US" sz="1200" dirty="0" smtClean="0"/>
              <a:t>모델 </a:t>
            </a:r>
            <a:r>
              <a:rPr lang="en-US" altLang="ko-KR" sz="1200" dirty="0" smtClean="0"/>
              <a:t>run </a:t>
            </a:r>
            <a:r>
              <a:rPr lang="ko-KR" altLang="en-US" sz="1200" dirty="0" smtClean="0"/>
              <a:t>가능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정확도 </a:t>
            </a:r>
            <a:r>
              <a:rPr lang="en-US" altLang="ko-KR" sz="1200" dirty="0" smtClean="0"/>
              <a:t>70% </a:t>
            </a:r>
            <a:r>
              <a:rPr lang="ko-KR" altLang="en-US" sz="1200" dirty="0" smtClean="0"/>
              <a:t>정도 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디버깅 및 원인 분석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dirty="0" smtClean="0"/>
              <a:t>현재 </a:t>
            </a:r>
            <a:r>
              <a:rPr lang="en-US" altLang="ko-KR" sz="1200" b="1" u="sng" dirty="0" err="1" smtClean="0"/>
              <a:t>linux</a:t>
            </a:r>
            <a:r>
              <a:rPr lang="en-US" altLang="ko-KR" sz="1200" b="1" u="sng" dirty="0" smtClean="0"/>
              <a:t> </a:t>
            </a:r>
            <a:r>
              <a:rPr lang="ko-KR" altLang="en-US" sz="1200" b="1" u="sng" dirty="0" smtClean="0"/>
              <a:t>서버에서 심각한 오류 발견</a:t>
            </a:r>
            <a:endParaRPr lang="ko-KR" altLang="en-US" sz="1200" dirty="0"/>
          </a:p>
        </p:txBody>
      </p:sp>
      <p:sp>
        <p:nvSpPr>
          <p:cNvPr id="83" name="직사각형 82"/>
          <p:cNvSpPr/>
          <p:nvPr/>
        </p:nvSpPr>
        <p:spPr>
          <a:xfrm>
            <a:off x="1380725" y="3449716"/>
            <a:ext cx="1183013" cy="12006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연결선 86"/>
          <p:cNvCxnSpPr>
            <a:stCxn id="83" idx="0"/>
            <a:endCxn id="88" idx="1"/>
          </p:cNvCxnSpPr>
          <p:nvPr/>
        </p:nvCxnSpPr>
        <p:spPr>
          <a:xfrm flipV="1">
            <a:off x="1972232" y="2978484"/>
            <a:ext cx="1270652" cy="4712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242884" y="2839741"/>
            <a:ext cx="3674691" cy="27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겹쳐진 형태의 패치 이미지 발생</a:t>
            </a:r>
            <a:endParaRPr lang="ko-KR" altLang="en-US" b="1" dirty="0"/>
          </a:p>
        </p:txBody>
      </p:sp>
      <p:cxnSp>
        <p:nvCxnSpPr>
          <p:cNvPr id="90" name="직선 화살표 연결선 89"/>
          <p:cNvCxnSpPr>
            <a:stCxn id="92" idx="3"/>
            <a:endCxn id="91" idx="1"/>
          </p:cNvCxnSpPr>
          <p:nvPr/>
        </p:nvCxnSpPr>
        <p:spPr>
          <a:xfrm flipV="1">
            <a:off x="4367755" y="1491993"/>
            <a:ext cx="284298" cy="184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652053" y="891828"/>
            <a:ext cx="4423581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dirty="0" smtClean="0"/>
              <a:t>동일한 코드로 기존 </a:t>
            </a:r>
            <a:r>
              <a:rPr lang="en-US" altLang="ko-KR" sz="1200" b="1" u="sng" dirty="0" err="1" smtClean="0"/>
              <a:t>linux</a:t>
            </a:r>
            <a:r>
              <a:rPr lang="en-US" altLang="ko-KR" sz="1200" b="1" u="sng" dirty="0" smtClean="0"/>
              <a:t>, </a:t>
            </a:r>
            <a:r>
              <a:rPr lang="ko-KR" altLang="en-US" sz="1200" b="1" u="sng" dirty="0" smtClean="0"/>
              <a:t>윈도우 서버</a:t>
            </a:r>
            <a:r>
              <a:rPr lang="en-US" altLang="ko-KR" sz="1200" b="1" u="sng" dirty="0" smtClean="0"/>
              <a:t>, pc</a:t>
            </a:r>
            <a:r>
              <a:rPr lang="ko-KR" altLang="en-US" sz="1200" b="1" u="sng" dirty="0" smtClean="0"/>
              <a:t>에서 문제가 없음</a:t>
            </a:r>
            <a:endParaRPr lang="en-US" altLang="ko-KR" sz="12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Intel</a:t>
            </a:r>
            <a:r>
              <a:rPr lang="ko-KR" altLang="en-US" sz="1200" b="1" u="sng" dirty="0" smtClean="0"/>
              <a:t>사에서 공유한 코드 또한</a:t>
            </a:r>
            <a:r>
              <a:rPr lang="en-US" altLang="ko-KR" sz="1200" b="1" u="sng" dirty="0" smtClean="0"/>
              <a:t>,</a:t>
            </a:r>
            <a:r>
              <a:rPr lang="ko-KR" altLang="en-US" sz="1200" b="1" u="sng" dirty="0" smtClean="0"/>
              <a:t> 동일한 이슈를 보임</a:t>
            </a:r>
            <a:endParaRPr lang="en-US" altLang="ko-KR" sz="12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Python </a:t>
            </a:r>
            <a:r>
              <a:rPr lang="ko-KR" altLang="en-US" sz="1200" b="1" u="sng" dirty="0" smtClean="0"/>
              <a:t>과 </a:t>
            </a:r>
            <a:r>
              <a:rPr lang="en-US" altLang="ko-KR" sz="1200" b="1" u="sng" dirty="0" smtClean="0"/>
              <a:t>pillow library </a:t>
            </a:r>
            <a:r>
              <a:rPr lang="ko-KR" altLang="en-US" sz="1200" b="1" u="sng" dirty="0" smtClean="0"/>
              <a:t>재설치 했으나 동일한 문제 발생</a:t>
            </a:r>
            <a:endParaRPr lang="en-US" altLang="ko-KR" sz="12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dirty="0" smtClean="0"/>
              <a:t>현재 </a:t>
            </a:r>
            <a:r>
              <a:rPr lang="en-US" altLang="ko-KR" sz="1200" b="1" u="sng" dirty="0" smtClean="0"/>
              <a:t>2</a:t>
            </a:r>
            <a:r>
              <a:rPr lang="ko-KR" altLang="en-US" sz="1200" b="1" u="sng" dirty="0" smtClean="0"/>
              <a:t>인이 디버깅 중</a:t>
            </a:r>
            <a:endParaRPr lang="ko-KR" altLang="en-US" sz="1200" dirty="0"/>
          </a:p>
        </p:txBody>
      </p:sp>
      <p:sp>
        <p:nvSpPr>
          <p:cNvPr id="92" name="직사각형 91"/>
          <p:cNvSpPr/>
          <p:nvPr/>
        </p:nvSpPr>
        <p:spPr>
          <a:xfrm>
            <a:off x="274320" y="1299036"/>
            <a:ext cx="4093435" cy="7555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08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Pixman</a:t>
            </a:r>
            <a:r>
              <a:rPr lang="en-US" altLang="ko-KR" b="1" dirty="0" smtClean="0">
                <a:latin typeface="+mj-ea"/>
              </a:rPr>
              <a:t> </a:t>
            </a:r>
            <a:r>
              <a:rPr lang="ko-KR" altLang="en-US" b="1" dirty="0" smtClean="0">
                <a:latin typeface="+mj-ea"/>
              </a:rPr>
              <a:t>업데이트 </a:t>
            </a:r>
            <a:r>
              <a:rPr lang="en-US" altLang="ko-KR" b="1" dirty="0" smtClean="0">
                <a:latin typeface="+mj-ea"/>
              </a:rPr>
              <a:t>– </a:t>
            </a:r>
            <a:r>
              <a:rPr lang="ko-KR" altLang="en-US" b="1" dirty="0" smtClean="0">
                <a:latin typeface="+mj-ea"/>
              </a:rPr>
              <a:t>오류 확인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88" y="1415256"/>
            <a:ext cx="7312995" cy="412487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68813" y="787984"/>
            <a:ext cx="26019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0" i="0" dirty="0" smtClean="0">
                <a:solidFill>
                  <a:srgbClr val="E01E5A"/>
                </a:solidFill>
                <a:effectLst/>
                <a:latin typeface="Monaco"/>
              </a:rPr>
              <a:t>오류 샘플</a:t>
            </a:r>
            <a:r>
              <a:rPr lang="en-US" altLang="ko-KR" sz="1200" b="0" i="0" dirty="0" smtClean="0">
                <a:solidFill>
                  <a:srgbClr val="E01E5A"/>
                </a:solidFill>
                <a:effectLst/>
                <a:latin typeface="Monaco"/>
              </a:rPr>
              <a:t>: 2021S 0059398010101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206609" y="550282"/>
            <a:ext cx="3102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14</a:t>
            </a:r>
            <a:r>
              <a:rPr lang="ko-KR" altLang="en-US" sz="1200" dirty="0" smtClean="0"/>
              <a:t>번 서버</a:t>
            </a:r>
            <a:r>
              <a:rPr lang="en-US" altLang="ko-KR" sz="1200" dirty="0" smtClean="0"/>
              <a:t>: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이상 없음</a:t>
            </a:r>
            <a:endParaRPr lang="en-US" altLang="ko-KR" sz="1200" dirty="0" smtClean="0"/>
          </a:p>
          <a:p>
            <a:r>
              <a:rPr lang="ko-KR" altLang="en-US" sz="1200" dirty="0" smtClean="0"/>
              <a:t>작업자 </a:t>
            </a:r>
            <a:r>
              <a:rPr lang="en-US" altLang="ko-KR" sz="1200" dirty="0" err="1" smtClean="0"/>
              <a:t>linux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서버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이상 없음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238158" y="926483"/>
            <a:ext cx="3070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225,226</a:t>
            </a:r>
            <a:r>
              <a:rPr lang="ko-KR" altLang="en-US" sz="1200" dirty="0" smtClean="0"/>
              <a:t>에서만 현재 </a:t>
            </a:r>
            <a:r>
              <a:rPr lang="ko-KR" altLang="en-US" sz="1200" dirty="0" err="1" smtClean="0"/>
              <a:t>발생되는것으로</a:t>
            </a:r>
            <a:r>
              <a:rPr lang="ko-KR" altLang="en-US" sz="1200" dirty="0" smtClean="0"/>
              <a:t> 확인</a:t>
            </a:r>
            <a:endParaRPr lang="ko-KR" altLang="en-US" sz="1200" dirty="0"/>
          </a:p>
        </p:txBody>
      </p:sp>
      <p:sp>
        <p:nvSpPr>
          <p:cNvPr id="2" name="오른쪽 화살표 1"/>
          <p:cNvSpPr/>
          <p:nvPr/>
        </p:nvSpPr>
        <p:spPr>
          <a:xfrm>
            <a:off x="274320" y="5970019"/>
            <a:ext cx="499403" cy="4887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84807" y="578535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b="1" dirty="0" err="1">
                <a:latin typeface="Open Sans"/>
              </a:rPr>
              <a:t>OpenSlide</a:t>
            </a:r>
            <a:r>
              <a:rPr lang="en-US" altLang="ko-KR" b="1" dirty="0">
                <a:latin typeface="Open Sans"/>
              </a:rPr>
              <a:t> Error with </a:t>
            </a:r>
            <a:r>
              <a:rPr lang="en-US" altLang="ko-KR" b="1" dirty="0" err="1">
                <a:latin typeface="Open Sans"/>
              </a:rPr>
              <a:t>Pixman</a:t>
            </a:r>
            <a:r>
              <a:rPr lang="en-US" altLang="ko-KR" b="1" dirty="0">
                <a:latin typeface="Open Sans"/>
              </a:rPr>
              <a:t> Version 0.38 (Ubuntu 20.x) </a:t>
            </a:r>
            <a:r>
              <a:rPr lang="en-US" altLang="ko-KR" b="1" dirty="0">
                <a:solidFill>
                  <a:srgbClr val="6A737D"/>
                </a:solidFill>
                <a:latin typeface="Open Sans"/>
              </a:rPr>
              <a:t>#133</a:t>
            </a:r>
            <a:endParaRPr lang="en-US" altLang="ko-KR" b="1" i="0" dirty="0">
              <a:effectLst/>
              <a:latin typeface="Open San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44283" y="578535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https://githubmate.com/repo/TIA-Lab/tiatoolbox/issues/133</a:t>
            </a:r>
          </a:p>
        </p:txBody>
      </p:sp>
    </p:spTree>
    <p:extLst>
      <p:ext uri="{BB962C8B-B14F-4D97-AF65-F5344CB8AC3E}">
        <p14:creationId xmlns:p14="http://schemas.microsoft.com/office/powerpoint/2010/main" val="397195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Pixman</a:t>
            </a:r>
            <a:r>
              <a:rPr lang="en-US" altLang="ko-KR" b="1" dirty="0" smtClean="0">
                <a:latin typeface="+mj-ea"/>
              </a:rPr>
              <a:t> </a:t>
            </a:r>
            <a:r>
              <a:rPr lang="ko-KR" altLang="en-US" b="1" dirty="0" smtClean="0">
                <a:latin typeface="+mj-ea"/>
              </a:rPr>
              <a:t>업데이트 </a:t>
            </a:r>
            <a:r>
              <a:rPr lang="en-US" altLang="ko-KR" b="1" dirty="0" smtClean="0">
                <a:latin typeface="+mj-ea"/>
              </a:rPr>
              <a:t>– </a:t>
            </a:r>
            <a:r>
              <a:rPr lang="ko-KR" altLang="en-US" b="1" dirty="0" smtClean="0">
                <a:latin typeface="+mj-ea"/>
              </a:rPr>
              <a:t>오류 확인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25" y="1383353"/>
            <a:ext cx="939584" cy="7698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82766" y="968808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226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815" y="1378715"/>
            <a:ext cx="939584" cy="76980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95936" y="1004522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225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12" idx="3"/>
            <a:endCxn id="20" idx="1"/>
          </p:cNvCxnSpPr>
          <p:nvPr/>
        </p:nvCxnSpPr>
        <p:spPr>
          <a:xfrm flipV="1">
            <a:off x="2062009" y="1763617"/>
            <a:ext cx="3677806" cy="46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31" y="2345435"/>
            <a:ext cx="6258486" cy="277143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2631" y="5309143"/>
            <a:ext cx="7053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현재는 정상 작동됨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재학습</a:t>
            </a:r>
            <a:r>
              <a:rPr lang="ko-KR" altLang="en-US" sz="1200" dirty="0" smtClean="0"/>
              <a:t> 가능함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다만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소실 이슈 </a:t>
            </a:r>
            <a:r>
              <a:rPr lang="ko-KR" altLang="en-US" sz="1200" dirty="0" err="1" smtClean="0"/>
              <a:t>해결중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7746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슬라이드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VIT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30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47695</TotalTime>
  <Words>1677</Words>
  <Application>Microsoft Office PowerPoint</Application>
  <PresentationFormat>화면 슬라이드 쇼(4:3)</PresentationFormat>
  <Paragraphs>324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Monaco</vt:lpstr>
      <vt:lpstr>NotoSansKR</vt:lpstr>
      <vt:lpstr>Open Sans</vt:lpstr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571</cp:revision>
  <dcterms:created xsi:type="dcterms:W3CDTF">2021-03-24T07:36:17Z</dcterms:created>
  <dcterms:modified xsi:type="dcterms:W3CDTF">2022-01-17T02:54:38Z</dcterms:modified>
</cp:coreProperties>
</file>